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  <p:sldMasterId id="2147483709" r:id="rId4"/>
    <p:sldMasterId id="2147483727" r:id="rId5"/>
  </p:sldMasterIdLst>
  <p:notesMasterIdLst>
    <p:notesMasterId r:id="rId34"/>
  </p:notesMasterIdLst>
  <p:sldIdLst>
    <p:sldId id="391" r:id="rId6"/>
    <p:sldId id="301" r:id="rId7"/>
    <p:sldId id="415" r:id="rId8"/>
    <p:sldId id="262" r:id="rId9"/>
    <p:sldId id="323" r:id="rId10"/>
    <p:sldId id="324" r:id="rId11"/>
    <p:sldId id="410" r:id="rId12"/>
    <p:sldId id="325" r:id="rId13"/>
    <p:sldId id="326" r:id="rId14"/>
    <p:sldId id="328" r:id="rId15"/>
    <p:sldId id="394" r:id="rId16"/>
    <p:sldId id="411" r:id="rId17"/>
    <p:sldId id="329" r:id="rId18"/>
    <p:sldId id="416" r:id="rId19"/>
    <p:sldId id="396" r:id="rId20"/>
    <p:sldId id="395" r:id="rId21"/>
    <p:sldId id="421" r:id="rId22"/>
    <p:sldId id="318" r:id="rId23"/>
    <p:sldId id="418" r:id="rId24"/>
    <p:sldId id="420" r:id="rId25"/>
    <p:sldId id="317" r:id="rId26"/>
    <p:sldId id="417" r:id="rId27"/>
    <p:sldId id="408" r:id="rId28"/>
    <p:sldId id="407" r:id="rId29"/>
    <p:sldId id="399" r:id="rId30"/>
    <p:sldId id="398" r:id="rId31"/>
    <p:sldId id="400" r:id="rId32"/>
    <p:sldId id="42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EA3BA-4E27-42DD-B85A-7218FE05046F}" v="21" dt="2025-08-12T13:20:35.316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88992" autoAdjust="0"/>
  </p:normalViewPr>
  <p:slideViewPr>
    <p:cSldViewPr snapToGrid="0">
      <p:cViewPr varScale="1">
        <p:scale>
          <a:sx n="82" d="100"/>
          <a:sy n="82" d="100"/>
        </p:scale>
        <p:origin x="89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wn Moreland" userId="e187d18657f8d3f3" providerId="LiveId" clId="{F49EA3BA-4E27-42DD-B85A-7218FE05046F}"/>
    <pc:docChg chg="undo custSel addSld delSld modSld sldOrd">
      <pc:chgData name="Dawn Moreland" userId="e187d18657f8d3f3" providerId="LiveId" clId="{F49EA3BA-4E27-42DD-B85A-7218FE05046F}" dt="2025-08-12T13:25:34.595" v="1096" actId="20577"/>
      <pc:docMkLst>
        <pc:docMk/>
      </pc:docMkLst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2810921830" sldId="264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1593090539" sldId="267"/>
        </pc:sldMkLst>
      </pc:sldChg>
      <pc:sldChg chg="modSp del mod ord">
        <pc:chgData name="Dawn Moreland" userId="e187d18657f8d3f3" providerId="LiveId" clId="{F49EA3BA-4E27-42DD-B85A-7218FE05046F}" dt="2025-08-12T13:17:33.226" v="1030" actId="2696"/>
        <pc:sldMkLst>
          <pc:docMk/>
          <pc:sldMk cId="3112640279" sldId="268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2134523790" sldId="269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2120904837" sldId="270"/>
        </pc:sldMkLst>
      </pc:sldChg>
      <pc:sldChg chg="add del ord">
        <pc:chgData name="Dawn Moreland" userId="e187d18657f8d3f3" providerId="LiveId" clId="{F49EA3BA-4E27-42DD-B85A-7218FE05046F}" dt="2025-08-07T19:39:20.932" v="423" actId="47"/>
        <pc:sldMkLst>
          <pc:docMk/>
          <pc:sldMk cId="2022417614" sldId="271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512824314" sldId="273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3003959318" sldId="274"/>
        </pc:sldMkLst>
      </pc:sldChg>
      <pc:sldChg chg="del">
        <pc:chgData name="Dawn Moreland" userId="e187d18657f8d3f3" providerId="LiveId" clId="{F49EA3BA-4E27-42DD-B85A-7218FE05046F}" dt="2025-08-07T18:20:11.413" v="0" actId="2696"/>
        <pc:sldMkLst>
          <pc:docMk/>
          <pc:sldMk cId="679301447" sldId="275"/>
        </pc:sldMkLst>
      </pc:sldChg>
      <pc:sldChg chg="add del">
        <pc:chgData name="Dawn Moreland" userId="e187d18657f8d3f3" providerId="LiveId" clId="{F49EA3BA-4E27-42DD-B85A-7218FE05046F}" dt="2025-08-12T13:17:33.226" v="1030" actId="2696"/>
        <pc:sldMkLst>
          <pc:docMk/>
          <pc:sldMk cId="2164397221" sldId="275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3676818642" sldId="276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4242142155" sldId="279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1037599818" sldId="281"/>
        </pc:sldMkLst>
      </pc:sldChg>
      <pc:sldChg chg="add del">
        <pc:chgData name="Dawn Moreland" userId="e187d18657f8d3f3" providerId="LiveId" clId="{F49EA3BA-4E27-42DD-B85A-7218FE05046F}" dt="2025-08-12T13:17:33.226" v="1030" actId="2696"/>
        <pc:sldMkLst>
          <pc:docMk/>
          <pc:sldMk cId="2203319722" sldId="282"/>
        </pc:sldMkLst>
      </pc:sldChg>
      <pc:sldChg chg="del">
        <pc:chgData name="Dawn Moreland" userId="e187d18657f8d3f3" providerId="LiveId" clId="{F49EA3BA-4E27-42DD-B85A-7218FE05046F}" dt="2025-08-07T18:20:11.413" v="0" actId="2696"/>
        <pc:sldMkLst>
          <pc:docMk/>
          <pc:sldMk cId="3048978221" sldId="282"/>
        </pc:sldMkLst>
      </pc:sldChg>
      <pc:sldChg chg="add del">
        <pc:chgData name="Dawn Moreland" userId="e187d18657f8d3f3" providerId="LiveId" clId="{F49EA3BA-4E27-42DD-B85A-7218FE05046F}" dt="2025-08-12T13:17:33.226" v="1030" actId="2696"/>
        <pc:sldMkLst>
          <pc:docMk/>
          <pc:sldMk cId="276914982" sldId="283"/>
        </pc:sldMkLst>
      </pc:sldChg>
      <pc:sldChg chg="del">
        <pc:chgData name="Dawn Moreland" userId="e187d18657f8d3f3" providerId="LiveId" clId="{F49EA3BA-4E27-42DD-B85A-7218FE05046F}" dt="2025-08-07T18:20:11.413" v="0" actId="2696"/>
        <pc:sldMkLst>
          <pc:docMk/>
          <pc:sldMk cId="3297044009" sldId="283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2267283146" sldId="290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2904584604" sldId="292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1667565411" sldId="293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4123613016" sldId="295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691565369" sldId="296"/>
        </pc:sldMkLst>
      </pc:sldChg>
      <pc:sldChg chg="modSp mod modNotesTx">
        <pc:chgData name="Dawn Moreland" userId="e187d18657f8d3f3" providerId="LiveId" clId="{F49EA3BA-4E27-42DD-B85A-7218FE05046F}" dt="2025-08-12T13:22:00.229" v="1073" actId="20577"/>
        <pc:sldMkLst>
          <pc:docMk/>
          <pc:sldMk cId="1817321159" sldId="301"/>
        </pc:sldMkLst>
        <pc:spChg chg="mod">
          <ac:chgData name="Dawn Moreland" userId="e187d18657f8d3f3" providerId="LiveId" clId="{F49EA3BA-4E27-42DD-B85A-7218FE05046F}" dt="2025-08-12T13:20:09.150" v="1039" actId="14100"/>
          <ac:spMkLst>
            <pc:docMk/>
            <pc:sldMk cId="1817321159" sldId="301"/>
            <ac:spMk id="3" creationId="{19C669BA-C1A5-408F-F262-815C52001EAC}"/>
          </ac:spMkLst>
        </pc:spChg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2550645038" sldId="308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3593965025" sldId="310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167185234" sldId="311"/>
        </pc:sldMkLst>
      </pc:sldChg>
      <pc:sldChg chg="ord modNotesTx">
        <pc:chgData name="Dawn Moreland" userId="e187d18657f8d3f3" providerId="LiveId" clId="{F49EA3BA-4E27-42DD-B85A-7218FE05046F}" dt="2025-08-07T19:23:54.919" v="414" actId="20577"/>
        <pc:sldMkLst>
          <pc:docMk/>
          <pc:sldMk cId="2779667719" sldId="317"/>
        </pc:sldMkLst>
      </pc:sldChg>
      <pc:sldChg chg="modSp mod">
        <pc:chgData name="Dawn Moreland" userId="e187d18657f8d3f3" providerId="LiveId" clId="{F49EA3BA-4E27-42DD-B85A-7218FE05046F}" dt="2025-08-07T19:22:18.321" v="323" actId="20577"/>
        <pc:sldMkLst>
          <pc:docMk/>
          <pc:sldMk cId="2951794618" sldId="318"/>
        </pc:sldMkLst>
        <pc:spChg chg="mod">
          <ac:chgData name="Dawn Moreland" userId="e187d18657f8d3f3" providerId="LiveId" clId="{F49EA3BA-4E27-42DD-B85A-7218FE05046F}" dt="2025-08-07T19:19:54.035" v="227" actId="20577"/>
          <ac:spMkLst>
            <pc:docMk/>
            <pc:sldMk cId="2951794618" sldId="318"/>
            <ac:spMk id="2" creationId="{998ABC00-F14D-2852-245F-13D577AB187E}"/>
          </ac:spMkLst>
        </pc:spChg>
        <pc:spChg chg="mod">
          <ac:chgData name="Dawn Moreland" userId="e187d18657f8d3f3" providerId="LiveId" clId="{F49EA3BA-4E27-42DD-B85A-7218FE05046F}" dt="2025-08-07T19:22:18.321" v="323" actId="20577"/>
          <ac:spMkLst>
            <pc:docMk/>
            <pc:sldMk cId="2951794618" sldId="318"/>
            <ac:spMk id="3" creationId="{DFE02BD7-D361-3F81-FFEF-62F407584ACE}"/>
          </ac:spMkLst>
        </pc:spChg>
      </pc:sldChg>
      <pc:sldChg chg="del">
        <pc:chgData name="Dawn Moreland" userId="e187d18657f8d3f3" providerId="LiveId" clId="{F49EA3BA-4E27-42DD-B85A-7218FE05046F}" dt="2025-08-07T19:16:21.492" v="217" actId="47"/>
        <pc:sldMkLst>
          <pc:docMk/>
          <pc:sldMk cId="2987492249" sldId="321"/>
        </pc:sldMkLst>
      </pc:sldChg>
      <pc:sldChg chg="del">
        <pc:chgData name="Dawn Moreland" userId="e187d18657f8d3f3" providerId="LiveId" clId="{F49EA3BA-4E27-42DD-B85A-7218FE05046F}" dt="2025-08-07T18:43:48.816" v="19" actId="47"/>
        <pc:sldMkLst>
          <pc:docMk/>
          <pc:sldMk cId="3948941784" sldId="322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3393794885" sldId="327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3296954298" sldId="372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3549241856" sldId="382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3571664887" sldId="383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2985730108" sldId="387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4216998339" sldId="388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3756271008" sldId="389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2704632135" sldId="392"/>
        </pc:sldMkLst>
      </pc:sldChg>
      <pc:sldChg chg="add del ord">
        <pc:chgData name="Dawn Moreland" userId="e187d18657f8d3f3" providerId="LiveId" clId="{F49EA3BA-4E27-42DD-B85A-7218FE05046F}" dt="2025-08-12T13:17:33.226" v="1030" actId="2696"/>
        <pc:sldMkLst>
          <pc:docMk/>
          <pc:sldMk cId="3656269701" sldId="393"/>
        </pc:sldMkLst>
      </pc:sldChg>
      <pc:sldChg chg="modNotesTx">
        <pc:chgData name="Dawn Moreland" userId="e187d18657f8d3f3" providerId="LiveId" clId="{F49EA3BA-4E27-42DD-B85A-7218FE05046F}" dt="2025-08-12T13:24:27.109" v="1095" actId="20577"/>
        <pc:sldMkLst>
          <pc:docMk/>
          <pc:sldMk cId="1019211805" sldId="395"/>
        </pc:sldMkLst>
      </pc:sldChg>
      <pc:sldChg chg="ord">
        <pc:chgData name="Dawn Moreland" userId="e187d18657f8d3f3" providerId="LiveId" clId="{F49EA3BA-4E27-42DD-B85A-7218FE05046F}" dt="2025-08-12T13:08:35.081" v="1014"/>
        <pc:sldMkLst>
          <pc:docMk/>
          <pc:sldMk cId="3853359870" sldId="398"/>
        </pc:sldMkLst>
      </pc:sldChg>
      <pc:sldChg chg="modSp mod ord">
        <pc:chgData name="Dawn Moreland" userId="e187d18657f8d3f3" providerId="LiveId" clId="{F49EA3BA-4E27-42DD-B85A-7218FE05046F}" dt="2025-08-12T13:14:20.954" v="1027" actId="14100"/>
        <pc:sldMkLst>
          <pc:docMk/>
          <pc:sldMk cId="75275360" sldId="399"/>
        </pc:sldMkLst>
        <pc:graphicFrameChg chg="mod modGraphic">
          <ac:chgData name="Dawn Moreland" userId="e187d18657f8d3f3" providerId="LiveId" clId="{F49EA3BA-4E27-42DD-B85A-7218FE05046F}" dt="2025-08-12T13:14:20.954" v="1027" actId="14100"/>
          <ac:graphicFrameMkLst>
            <pc:docMk/>
            <pc:sldMk cId="75275360" sldId="399"/>
            <ac:graphicFrameMk id="642" creationId="{00000000-0000-0000-0000-000000000000}"/>
          </ac:graphicFrameMkLst>
        </pc:graphicFrameChg>
      </pc:sldChg>
      <pc:sldChg chg="ord">
        <pc:chgData name="Dawn Moreland" userId="e187d18657f8d3f3" providerId="LiveId" clId="{F49EA3BA-4E27-42DD-B85A-7218FE05046F}" dt="2025-08-07T19:45:41.717" v="623"/>
        <pc:sldMkLst>
          <pc:docMk/>
          <pc:sldMk cId="3547311104" sldId="400"/>
        </pc:sldMkLst>
      </pc:sldChg>
      <pc:sldChg chg="modSp mod ord">
        <pc:chgData name="Dawn Moreland" userId="e187d18657f8d3f3" providerId="LiveId" clId="{F49EA3BA-4E27-42DD-B85A-7218FE05046F}" dt="2025-08-12T13:12:48.570" v="1021" actId="20577"/>
        <pc:sldMkLst>
          <pc:docMk/>
          <pc:sldMk cId="4266518054" sldId="407"/>
        </pc:sldMkLst>
        <pc:spChg chg="mod">
          <ac:chgData name="Dawn Moreland" userId="e187d18657f8d3f3" providerId="LiveId" clId="{F49EA3BA-4E27-42DD-B85A-7218FE05046F}" dt="2025-08-12T13:12:48.570" v="1021" actId="20577"/>
          <ac:spMkLst>
            <pc:docMk/>
            <pc:sldMk cId="4266518054" sldId="407"/>
            <ac:spMk id="706" creationId="{00000000-0000-0000-0000-000000000000}"/>
          </ac:spMkLst>
        </pc:spChg>
      </pc:sldChg>
      <pc:sldChg chg="ord">
        <pc:chgData name="Dawn Moreland" userId="e187d18657f8d3f3" providerId="LiveId" clId="{F49EA3BA-4E27-42DD-B85A-7218FE05046F}" dt="2025-08-12T13:15:00.101" v="1029"/>
        <pc:sldMkLst>
          <pc:docMk/>
          <pc:sldMk cId="3766216827" sldId="408"/>
        </pc:sldMkLst>
      </pc:sldChg>
      <pc:sldChg chg="addSp delSp modSp del mod ord">
        <pc:chgData name="Dawn Moreland" userId="e187d18657f8d3f3" providerId="LiveId" clId="{F49EA3BA-4E27-42DD-B85A-7218FE05046F}" dt="2025-08-07T19:48:35.958" v="740" actId="47"/>
        <pc:sldMkLst>
          <pc:docMk/>
          <pc:sldMk cId="1395744424" sldId="413"/>
        </pc:sldMkLst>
      </pc:sldChg>
      <pc:sldChg chg="del">
        <pc:chgData name="Dawn Moreland" userId="e187d18657f8d3f3" providerId="LiveId" clId="{F49EA3BA-4E27-42DD-B85A-7218FE05046F}" dt="2025-08-12T13:17:33.226" v="1030" actId="2696"/>
        <pc:sldMkLst>
          <pc:docMk/>
          <pc:sldMk cId="1612835253" sldId="414"/>
        </pc:sldMkLst>
      </pc:sldChg>
      <pc:sldChg chg="addSp delSp modSp new mod modNotesTx">
        <pc:chgData name="Dawn Moreland" userId="e187d18657f8d3f3" providerId="LiveId" clId="{F49EA3BA-4E27-42DD-B85A-7218FE05046F}" dt="2025-08-12T12:26:27.178" v="927" actId="20577"/>
        <pc:sldMkLst>
          <pc:docMk/>
          <pc:sldMk cId="1581570131" sldId="417"/>
        </pc:sldMkLst>
        <pc:spChg chg="mod">
          <ac:chgData name="Dawn Moreland" userId="e187d18657f8d3f3" providerId="LiveId" clId="{F49EA3BA-4E27-42DD-B85A-7218FE05046F}" dt="2025-08-07T19:43:02.241" v="522" actId="20577"/>
          <ac:spMkLst>
            <pc:docMk/>
            <pc:sldMk cId="1581570131" sldId="417"/>
            <ac:spMk id="2" creationId="{8359788B-B509-6CB5-692C-CC181C675262}"/>
          </ac:spMkLst>
        </pc:spChg>
        <pc:spChg chg="mod">
          <ac:chgData name="Dawn Moreland" userId="e187d18657f8d3f3" providerId="LiveId" clId="{F49EA3BA-4E27-42DD-B85A-7218FE05046F}" dt="2025-08-12T12:26:27.178" v="927" actId="20577"/>
          <ac:spMkLst>
            <pc:docMk/>
            <pc:sldMk cId="1581570131" sldId="417"/>
            <ac:spMk id="3" creationId="{2C87ED37-1501-7D8F-D475-4D8767260881}"/>
          </ac:spMkLst>
        </pc:spChg>
        <pc:spChg chg="add del mod">
          <ac:chgData name="Dawn Moreland" userId="e187d18657f8d3f3" providerId="LiveId" clId="{F49EA3BA-4E27-42DD-B85A-7218FE05046F}" dt="2025-08-12T12:20:13.821" v="796" actId="478"/>
          <ac:spMkLst>
            <pc:docMk/>
            <pc:sldMk cId="1581570131" sldId="417"/>
            <ac:spMk id="11" creationId="{4EBC696B-35D2-8627-EA5D-4E1BE5C13F4F}"/>
          </ac:spMkLst>
        </pc:spChg>
      </pc:sldChg>
      <pc:sldChg chg="addSp delSp modSp new mod ord setBg">
        <pc:chgData name="Dawn Moreland" userId="e187d18657f8d3f3" providerId="LiveId" clId="{F49EA3BA-4E27-42DD-B85A-7218FE05046F}" dt="2025-08-07T19:20:22.271" v="231"/>
        <pc:sldMkLst>
          <pc:docMk/>
          <pc:sldMk cId="255953985" sldId="418"/>
        </pc:sldMkLst>
        <pc:spChg chg="add">
          <ac:chgData name="Dawn Moreland" userId="e187d18657f8d3f3" providerId="LiveId" clId="{F49EA3BA-4E27-42DD-B85A-7218FE05046F}" dt="2025-08-07T19:01:05.454" v="76" actId="26606"/>
          <ac:spMkLst>
            <pc:docMk/>
            <pc:sldMk cId="255953985" sldId="418"/>
            <ac:spMk id="8" creationId="{4F78DAAE-B0C3-49A3-8AB1-AD2FF0E3686F}"/>
          </ac:spMkLst>
        </pc:spChg>
        <pc:spChg chg="add">
          <ac:chgData name="Dawn Moreland" userId="e187d18657f8d3f3" providerId="LiveId" clId="{F49EA3BA-4E27-42DD-B85A-7218FE05046F}" dt="2025-08-07T19:01:05.454" v="76" actId="26606"/>
          <ac:spMkLst>
            <pc:docMk/>
            <pc:sldMk cId="255953985" sldId="418"/>
            <ac:spMk id="10" creationId="{F6A8A81D-3338-4B0F-A26F-A3D259D27681}"/>
          </ac:spMkLst>
        </pc:spChg>
        <pc:spChg chg="add">
          <ac:chgData name="Dawn Moreland" userId="e187d18657f8d3f3" providerId="LiveId" clId="{F49EA3BA-4E27-42DD-B85A-7218FE05046F}" dt="2025-08-07T19:01:05.454" v="76" actId="26606"/>
          <ac:spMkLst>
            <pc:docMk/>
            <pc:sldMk cId="255953985" sldId="418"/>
            <ac:spMk id="12" creationId="{40155665-7CE2-4939-AE5E-020DC1D20753}"/>
          </ac:spMkLst>
        </pc:spChg>
        <pc:picChg chg="add mod modCrop">
          <ac:chgData name="Dawn Moreland" userId="e187d18657f8d3f3" providerId="LiveId" clId="{F49EA3BA-4E27-42DD-B85A-7218FE05046F}" dt="2025-08-07T19:01:22.236" v="80" actId="14100"/>
          <ac:picMkLst>
            <pc:docMk/>
            <pc:sldMk cId="255953985" sldId="418"/>
            <ac:picMk id="3" creationId="{D0286CD0-3B49-9F47-2200-12BA9639A9E2}"/>
          </ac:picMkLst>
        </pc:picChg>
      </pc:sldChg>
      <pc:sldChg chg="addSp delSp modSp new del mod setBg setClrOvrMap">
        <pc:chgData name="Dawn Moreland" userId="e187d18657f8d3f3" providerId="LiveId" clId="{F49EA3BA-4E27-42DD-B85A-7218FE05046F}" dt="2025-08-07T19:12:12.016" v="198" actId="47"/>
        <pc:sldMkLst>
          <pc:docMk/>
          <pc:sldMk cId="2256501854" sldId="419"/>
        </pc:sldMkLst>
      </pc:sldChg>
      <pc:sldChg chg="addSp delSp modSp new mod ord">
        <pc:chgData name="Dawn Moreland" userId="e187d18657f8d3f3" providerId="LiveId" clId="{F49EA3BA-4E27-42DD-B85A-7218FE05046F}" dt="2025-08-07T19:20:06.810" v="229"/>
        <pc:sldMkLst>
          <pc:docMk/>
          <pc:sldMk cId="2818734100" sldId="420"/>
        </pc:sldMkLst>
        <pc:spChg chg="mod">
          <ac:chgData name="Dawn Moreland" userId="e187d18657f8d3f3" providerId="LiveId" clId="{F49EA3BA-4E27-42DD-B85A-7218FE05046F}" dt="2025-08-07T19:11:34.917" v="197" actId="115"/>
          <ac:spMkLst>
            <pc:docMk/>
            <pc:sldMk cId="2818734100" sldId="420"/>
            <ac:spMk id="2" creationId="{640972C0-701E-7F1F-DCEE-598B928473E9}"/>
          </ac:spMkLst>
        </pc:spChg>
        <pc:picChg chg="add mod">
          <ac:chgData name="Dawn Moreland" userId="e187d18657f8d3f3" providerId="LiveId" clId="{F49EA3BA-4E27-42DD-B85A-7218FE05046F}" dt="2025-08-07T19:10:12.308" v="186" actId="14100"/>
          <ac:picMkLst>
            <pc:docMk/>
            <pc:sldMk cId="2818734100" sldId="420"/>
            <ac:picMk id="6" creationId="{2D442236-B1CE-487D-911B-96AA1655B18A}"/>
          </ac:picMkLst>
        </pc:picChg>
        <pc:picChg chg="add mod modCrop">
          <ac:chgData name="Dawn Moreland" userId="e187d18657f8d3f3" providerId="LiveId" clId="{F49EA3BA-4E27-42DD-B85A-7218FE05046F}" dt="2025-08-07T19:11:21.484" v="195" actId="14100"/>
          <ac:picMkLst>
            <pc:docMk/>
            <pc:sldMk cId="2818734100" sldId="420"/>
            <ac:picMk id="12" creationId="{BC253769-8207-A80D-0328-A6A38E0BD8A3}"/>
          </ac:picMkLst>
        </pc:picChg>
      </pc:sldChg>
      <pc:sldChg chg="addSp delSp modSp new mod ord setBg modClrScheme setClrOvrMap chgLayout">
        <pc:chgData name="Dawn Moreland" userId="e187d18657f8d3f3" providerId="LiveId" clId="{F49EA3BA-4E27-42DD-B85A-7218FE05046F}" dt="2025-08-07T19:16:15.957" v="216"/>
        <pc:sldMkLst>
          <pc:docMk/>
          <pc:sldMk cId="1233936267" sldId="421"/>
        </pc:sldMkLst>
        <pc:spChg chg="add">
          <ac:chgData name="Dawn Moreland" userId="e187d18657f8d3f3" providerId="LiveId" clId="{F49EA3BA-4E27-42DD-B85A-7218FE05046F}" dt="2025-08-07T19:15:43.064" v="210" actId="26606"/>
          <ac:spMkLst>
            <pc:docMk/>
            <pc:sldMk cId="1233936267" sldId="421"/>
            <ac:spMk id="16" creationId="{B8144315-1C5A-4185-A952-25D98D303D46}"/>
          </ac:spMkLst>
        </pc:spChg>
        <pc:spChg chg="add">
          <ac:chgData name="Dawn Moreland" userId="e187d18657f8d3f3" providerId="LiveId" clId="{F49EA3BA-4E27-42DD-B85A-7218FE05046F}" dt="2025-08-07T19:15:43.064" v="210" actId="26606"/>
          <ac:spMkLst>
            <pc:docMk/>
            <pc:sldMk cId="1233936267" sldId="421"/>
            <ac:spMk id="18" creationId="{11CAC6F2-0806-417B-BF5D-5AEF6195FA49}"/>
          </ac:spMkLst>
        </pc:spChg>
        <pc:spChg chg="add">
          <ac:chgData name="Dawn Moreland" userId="e187d18657f8d3f3" providerId="LiveId" clId="{F49EA3BA-4E27-42DD-B85A-7218FE05046F}" dt="2025-08-07T19:15:43.064" v="210" actId="26606"/>
          <ac:spMkLst>
            <pc:docMk/>
            <pc:sldMk cId="1233936267" sldId="421"/>
            <ac:spMk id="20" creationId="{D4723B02-0AAB-4F6E-BA41-8ED99D559D93}"/>
          </ac:spMkLst>
        </pc:spChg>
        <pc:grpChg chg="add">
          <ac:chgData name="Dawn Moreland" userId="e187d18657f8d3f3" providerId="LiveId" clId="{F49EA3BA-4E27-42DD-B85A-7218FE05046F}" dt="2025-08-07T19:15:43.064" v="210" actId="26606"/>
          <ac:grpSpMkLst>
            <pc:docMk/>
            <pc:sldMk cId="1233936267" sldId="421"/>
            <ac:grpSpMk id="12" creationId="{4091D54B-59AB-4A5E-8E9E-0421BD66D4FB}"/>
          </ac:grpSpMkLst>
        </pc:grpChg>
        <pc:picChg chg="add mod">
          <ac:chgData name="Dawn Moreland" userId="e187d18657f8d3f3" providerId="LiveId" clId="{F49EA3BA-4E27-42DD-B85A-7218FE05046F}" dt="2025-08-07T19:16:01.456" v="214" actId="14100"/>
          <ac:picMkLst>
            <pc:docMk/>
            <pc:sldMk cId="1233936267" sldId="421"/>
            <ac:picMk id="7" creationId="{62C0D2A3-69FD-8917-0A76-7D05B890EDD5}"/>
          </ac:picMkLst>
        </pc:picChg>
      </pc:sldChg>
      <pc:sldChg chg="modSp add mod modNotesTx">
        <pc:chgData name="Dawn Moreland" userId="e187d18657f8d3f3" providerId="LiveId" clId="{F49EA3BA-4E27-42DD-B85A-7218FE05046F}" dt="2025-08-12T13:25:34.595" v="1096" actId="20577"/>
        <pc:sldMkLst>
          <pc:docMk/>
          <pc:sldMk cId="1265833325" sldId="422"/>
        </pc:sldMkLst>
        <pc:spChg chg="mod">
          <ac:chgData name="Dawn Moreland" userId="e187d18657f8d3f3" providerId="LiveId" clId="{F49EA3BA-4E27-42DD-B85A-7218FE05046F}" dt="2025-08-07T19:48:19.632" v="739" actId="207"/>
          <ac:spMkLst>
            <pc:docMk/>
            <pc:sldMk cId="1265833325" sldId="422"/>
            <ac:spMk id="2" creationId="{3F84737C-E809-D95D-315C-6AFB4444E1E0}"/>
          </ac:spMkLst>
        </pc:spChg>
      </pc:sldChg>
      <pc:sldMasterChg chg="delSldLayout">
        <pc:chgData name="Dawn Moreland" userId="e187d18657f8d3f3" providerId="LiveId" clId="{F49EA3BA-4E27-42DD-B85A-7218FE05046F}" dt="2025-08-12T13:17:33.226" v="1030" actId="2696"/>
        <pc:sldMasterMkLst>
          <pc:docMk/>
          <pc:sldMasterMk cId="3879643807" sldId="2147483709"/>
        </pc:sldMasterMkLst>
        <pc:sldLayoutChg chg="del">
          <pc:chgData name="Dawn Moreland" userId="e187d18657f8d3f3" providerId="LiveId" clId="{F49EA3BA-4E27-42DD-B85A-7218FE05046F}" dt="2025-08-12T13:17:33.226" v="1030" actId="2696"/>
          <pc:sldLayoutMkLst>
            <pc:docMk/>
            <pc:sldMasterMk cId="3879643807" sldId="2147483709"/>
            <pc:sldLayoutMk cId="1820745373" sldId="214748373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36E12-F654-48E0-B751-6282A5B50D4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B7735A-F6CA-4A0E-B1DA-79DB20061EEE}">
      <dgm:prSet custT="1"/>
      <dgm:spPr/>
      <dgm:t>
        <a:bodyPr/>
        <a:lstStyle/>
        <a:p>
          <a:r>
            <a:rPr lang="en-US" sz="1800" b="1" i="0" u="sng" dirty="0"/>
            <a:t>Physical Abuse</a:t>
          </a:r>
          <a:r>
            <a:rPr lang="en-US" sz="1800" b="0" i="0" dirty="0"/>
            <a:t>​</a:t>
          </a:r>
          <a:endParaRPr lang="en-US" sz="1800" dirty="0"/>
        </a:p>
      </dgm:t>
    </dgm:pt>
    <dgm:pt modelId="{C111F7F1-B87C-42FD-9936-86D0F467C81F}" type="parTrans" cxnId="{9D210201-6B83-4092-8FAE-FADC9C7C7E19}">
      <dgm:prSet/>
      <dgm:spPr/>
      <dgm:t>
        <a:bodyPr/>
        <a:lstStyle/>
        <a:p>
          <a:endParaRPr lang="en-US"/>
        </a:p>
      </dgm:t>
    </dgm:pt>
    <dgm:pt modelId="{28336E8F-E0B0-4760-9990-C8739E45C4FF}" type="sibTrans" cxnId="{9D210201-6B83-4092-8FAE-FADC9C7C7E19}">
      <dgm:prSet/>
      <dgm:spPr/>
      <dgm:t>
        <a:bodyPr/>
        <a:lstStyle/>
        <a:p>
          <a:endParaRPr lang="en-US"/>
        </a:p>
      </dgm:t>
    </dgm:pt>
    <dgm:pt modelId="{7BF1D69D-94C9-4BC2-A0B2-7CDF5EF76FB5}">
      <dgm:prSet custT="1"/>
      <dgm:spPr/>
      <dgm:t>
        <a:bodyPr/>
        <a:lstStyle/>
        <a:p>
          <a:r>
            <a:rPr lang="en-US" sz="1800" b="1" i="0" u="sng" dirty="0"/>
            <a:t>Neglect</a:t>
          </a:r>
          <a:endParaRPr lang="en-US" sz="1800" b="1" u="sng" dirty="0"/>
        </a:p>
      </dgm:t>
    </dgm:pt>
    <dgm:pt modelId="{E925FBE5-C154-4C1E-B11F-EF92BBB46BB0}" type="parTrans" cxnId="{9C69B15A-DACF-4651-B79A-AEDC805D0E57}">
      <dgm:prSet/>
      <dgm:spPr/>
      <dgm:t>
        <a:bodyPr/>
        <a:lstStyle/>
        <a:p>
          <a:endParaRPr lang="en-US"/>
        </a:p>
      </dgm:t>
    </dgm:pt>
    <dgm:pt modelId="{69A5DBBA-6814-432E-99AD-89BB235AF1CB}" type="sibTrans" cxnId="{9C69B15A-DACF-4651-B79A-AEDC805D0E57}">
      <dgm:prSet/>
      <dgm:spPr/>
      <dgm:t>
        <a:bodyPr/>
        <a:lstStyle/>
        <a:p>
          <a:endParaRPr lang="en-US"/>
        </a:p>
      </dgm:t>
    </dgm:pt>
    <dgm:pt modelId="{2A1E0604-E178-418E-B4BB-117808B7552E}">
      <dgm:prSet custT="1"/>
      <dgm:spPr/>
      <dgm:t>
        <a:bodyPr/>
        <a:lstStyle/>
        <a:p>
          <a:r>
            <a:rPr lang="en-US" sz="1800" b="1" dirty="0"/>
            <a:t>Depriving a child of living conditions which provide the minimally needed physical and emotional requirements of life, growth, and development. </a:t>
          </a:r>
          <a:endParaRPr lang="en-US" sz="1800" dirty="0"/>
        </a:p>
      </dgm:t>
    </dgm:pt>
    <dgm:pt modelId="{61CA1CE7-C876-419B-97B8-6BCE1FE9F2FB}" type="parTrans" cxnId="{21A95A4C-0486-448F-81A2-CA357F78B7E0}">
      <dgm:prSet/>
      <dgm:spPr/>
      <dgm:t>
        <a:bodyPr/>
        <a:lstStyle/>
        <a:p>
          <a:endParaRPr lang="en-US"/>
        </a:p>
      </dgm:t>
    </dgm:pt>
    <dgm:pt modelId="{2047766D-A303-4C82-AFC4-94F75443F60E}" type="sibTrans" cxnId="{21A95A4C-0486-448F-81A2-CA357F78B7E0}">
      <dgm:prSet/>
      <dgm:spPr/>
      <dgm:t>
        <a:bodyPr/>
        <a:lstStyle/>
        <a:p>
          <a:endParaRPr lang="en-US"/>
        </a:p>
      </dgm:t>
    </dgm:pt>
    <dgm:pt modelId="{D29EA0B8-76A2-4245-B3F5-352DB96A6B76}">
      <dgm:prSet custT="1"/>
      <dgm:spPr/>
      <dgm:t>
        <a:bodyPr/>
        <a:lstStyle/>
        <a:p>
          <a:r>
            <a:rPr lang="en-US" sz="1800" b="1" i="0" u="sng" dirty="0"/>
            <a:t>Emotional Abuse​</a:t>
          </a:r>
          <a:endParaRPr lang="en-US" sz="1800" b="1" u="sng" dirty="0"/>
        </a:p>
      </dgm:t>
    </dgm:pt>
    <dgm:pt modelId="{F62D73E9-1F82-4F27-BA61-9616CC5CDF79}" type="parTrans" cxnId="{3FDD8843-715F-4113-93C7-32BD28520495}">
      <dgm:prSet/>
      <dgm:spPr/>
      <dgm:t>
        <a:bodyPr/>
        <a:lstStyle/>
        <a:p>
          <a:endParaRPr lang="en-US"/>
        </a:p>
      </dgm:t>
    </dgm:pt>
    <dgm:pt modelId="{00C29148-0F47-470B-95F7-81E5F46BE4C0}" type="sibTrans" cxnId="{3FDD8843-715F-4113-93C7-32BD28520495}">
      <dgm:prSet/>
      <dgm:spPr/>
      <dgm:t>
        <a:bodyPr/>
        <a:lstStyle/>
        <a:p>
          <a:endParaRPr lang="en-US"/>
        </a:p>
      </dgm:t>
    </dgm:pt>
    <dgm:pt modelId="{FB2ADF35-0E82-468A-8B48-0C56A32585E6}">
      <dgm:prSet custT="1"/>
      <dgm:spPr/>
      <dgm:t>
        <a:bodyPr/>
        <a:lstStyle/>
        <a:p>
          <a:r>
            <a:rPr lang="en-US" sz="1600" b="1" dirty="0"/>
            <a:t>Includes consistently blaming, belittling, or rejecting a child; consistently singling out one child for negative treatment, and persistently creating public humiliation of the child.</a:t>
          </a:r>
          <a:endParaRPr lang="en-US" sz="1600" dirty="0"/>
        </a:p>
      </dgm:t>
    </dgm:pt>
    <dgm:pt modelId="{582F61FD-E443-4C53-A074-A33D7A7E4778}" type="parTrans" cxnId="{3846D317-4338-4E93-9873-84AB6F00DC46}">
      <dgm:prSet/>
      <dgm:spPr/>
      <dgm:t>
        <a:bodyPr/>
        <a:lstStyle/>
        <a:p>
          <a:endParaRPr lang="en-US"/>
        </a:p>
      </dgm:t>
    </dgm:pt>
    <dgm:pt modelId="{8FBA4A90-1601-43EE-B63A-EC604391402D}" type="sibTrans" cxnId="{3846D317-4338-4E93-9873-84AB6F00DC46}">
      <dgm:prSet/>
      <dgm:spPr/>
      <dgm:t>
        <a:bodyPr/>
        <a:lstStyle/>
        <a:p>
          <a:endParaRPr lang="en-US"/>
        </a:p>
      </dgm:t>
    </dgm:pt>
    <dgm:pt modelId="{7D2165B4-FC4A-47F5-A8EC-61ABF63CB78B}">
      <dgm:prSet custT="1"/>
      <dgm:spPr/>
      <dgm:t>
        <a:bodyPr/>
        <a:lstStyle/>
        <a:p>
          <a:pPr algn="l"/>
          <a:endParaRPr lang="en-US" sz="1800" b="1" u="sng" dirty="0"/>
        </a:p>
        <a:p>
          <a:pPr algn="l"/>
          <a:r>
            <a:rPr lang="en-US" sz="1800" b="1" u="sng" dirty="0"/>
            <a:t>Sexual Abuse</a:t>
          </a:r>
        </a:p>
        <a:p>
          <a:pPr algn="l"/>
          <a:r>
            <a:rPr lang="en-US" sz="1800" b="1" i="0" dirty="0"/>
            <a:t>- encompasses a range of acts involving unwanted sexual contact or sexual acts. Key factors are the use of force, lack of consent, and the victim's capacity to consent. </a:t>
          </a:r>
          <a:endParaRPr lang="en-US" sz="1800" b="1" dirty="0"/>
        </a:p>
        <a:p>
          <a:pPr algn="ctr"/>
          <a:endParaRPr lang="en-US" sz="1500" dirty="0"/>
        </a:p>
      </dgm:t>
    </dgm:pt>
    <dgm:pt modelId="{E23622BB-FF03-419C-9D0E-998FF751F41E}" type="parTrans" cxnId="{ABFAED9B-2852-44D8-8990-533BAD4AF9D5}">
      <dgm:prSet/>
      <dgm:spPr/>
      <dgm:t>
        <a:bodyPr/>
        <a:lstStyle/>
        <a:p>
          <a:endParaRPr lang="en-US"/>
        </a:p>
      </dgm:t>
    </dgm:pt>
    <dgm:pt modelId="{0579DA03-B0B8-4E32-9C75-573CFA643131}" type="sibTrans" cxnId="{ABFAED9B-2852-44D8-8990-533BAD4AF9D5}">
      <dgm:prSet/>
      <dgm:spPr/>
      <dgm:t>
        <a:bodyPr/>
        <a:lstStyle/>
        <a:p>
          <a:endParaRPr lang="en-US"/>
        </a:p>
      </dgm:t>
    </dgm:pt>
    <dgm:pt modelId="{A6FE10B9-2D96-43B1-B6DA-03EB91848E3A}">
      <dgm:prSet custT="1"/>
      <dgm:spPr/>
      <dgm:t>
        <a:bodyPr/>
        <a:lstStyle/>
        <a:p>
          <a:r>
            <a:rPr lang="en-US" sz="1800" b="1" dirty="0"/>
            <a:t>Non-accidental physical injury caused or allowed to be caused by the child’s caretaker. </a:t>
          </a:r>
          <a:endParaRPr lang="en-US" sz="1800" dirty="0"/>
        </a:p>
      </dgm:t>
    </dgm:pt>
    <dgm:pt modelId="{C50E72E9-EBBF-47B1-B56E-98CA965C7F06}" type="sibTrans" cxnId="{B4FAAE48-EB70-4B64-ACC4-36A679411DE3}">
      <dgm:prSet/>
      <dgm:spPr/>
      <dgm:t>
        <a:bodyPr/>
        <a:lstStyle/>
        <a:p>
          <a:endParaRPr lang="en-US"/>
        </a:p>
      </dgm:t>
    </dgm:pt>
    <dgm:pt modelId="{F56D9F03-EC63-43B0-AFB1-7F4BC2077FFC}" type="parTrans" cxnId="{B4FAAE48-EB70-4B64-ACC4-36A679411DE3}">
      <dgm:prSet/>
      <dgm:spPr/>
      <dgm:t>
        <a:bodyPr/>
        <a:lstStyle/>
        <a:p>
          <a:endParaRPr lang="en-US"/>
        </a:p>
      </dgm:t>
    </dgm:pt>
    <dgm:pt modelId="{3777DCA2-AC73-41A4-A8F2-29C42A7119FE}" type="pres">
      <dgm:prSet presAssocID="{C6936E12-F654-48E0-B751-6282A5B50D48}" presName="diagram" presStyleCnt="0">
        <dgm:presLayoutVars>
          <dgm:dir/>
          <dgm:resizeHandles val="exact"/>
        </dgm:presLayoutVars>
      </dgm:prSet>
      <dgm:spPr/>
    </dgm:pt>
    <dgm:pt modelId="{35161A4E-89A3-45C7-A674-701786593532}" type="pres">
      <dgm:prSet presAssocID="{91B7735A-F6CA-4A0E-B1DA-79DB20061EEE}" presName="node" presStyleLbl="node1" presStyleIdx="0" presStyleCnt="4" custLinFactNeighborX="-36828" custLinFactNeighborY="-100">
        <dgm:presLayoutVars>
          <dgm:bulletEnabled val="1"/>
        </dgm:presLayoutVars>
      </dgm:prSet>
      <dgm:spPr/>
    </dgm:pt>
    <dgm:pt modelId="{D88CDFB8-E3A6-4310-ACE5-48002544471F}" type="pres">
      <dgm:prSet presAssocID="{28336E8F-E0B0-4760-9990-C8739E45C4FF}" presName="sibTrans" presStyleCnt="0"/>
      <dgm:spPr/>
    </dgm:pt>
    <dgm:pt modelId="{9123CAFA-EE00-48A8-A549-C4F297964893}" type="pres">
      <dgm:prSet presAssocID="{7BF1D69D-94C9-4BC2-A0B2-7CDF5EF76FB5}" presName="node" presStyleLbl="node1" presStyleIdx="1" presStyleCnt="4" custLinFactNeighborX="-6087" custLinFactNeighborY="-100">
        <dgm:presLayoutVars>
          <dgm:bulletEnabled val="1"/>
        </dgm:presLayoutVars>
      </dgm:prSet>
      <dgm:spPr/>
    </dgm:pt>
    <dgm:pt modelId="{4C858EE3-E739-493F-AD4A-6EBEF1FA51D2}" type="pres">
      <dgm:prSet presAssocID="{69A5DBBA-6814-432E-99AD-89BB235AF1CB}" presName="sibTrans" presStyleCnt="0"/>
      <dgm:spPr/>
    </dgm:pt>
    <dgm:pt modelId="{0F63F24F-5F37-440A-87CA-CD2214B32A42}" type="pres">
      <dgm:prSet presAssocID="{D29EA0B8-76A2-4245-B3F5-352DB96A6B76}" presName="node" presStyleLbl="node1" presStyleIdx="2" presStyleCnt="4" custScaleY="107312">
        <dgm:presLayoutVars>
          <dgm:bulletEnabled val="1"/>
        </dgm:presLayoutVars>
      </dgm:prSet>
      <dgm:spPr/>
    </dgm:pt>
    <dgm:pt modelId="{24BE7799-4C70-45F1-93AD-1102DE0718CB}" type="pres">
      <dgm:prSet presAssocID="{00C29148-0F47-470B-95F7-81E5F46BE4C0}" presName="sibTrans" presStyleCnt="0"/>
      <dgm:spPr/>
    </dgm:pt>
    <dgm:pt modelId="{F9068650-C67B-400A-ABFC-556318C09A7D}" type="pres">
      <dgm:prSet presAssocID="{7D2165B4-FC4A-47F5-A8EC-61ABF63CB78B}" presName="node" presStyleLbl="node1" presStyleIdx="3" presStyleCnt="4" custScaleY="107077" custLinFactNeighborX="36723" custLinFactNeighborY="-1783">
        <dgm:presLayoutVars>
          <dgm:bulletEnabled val="1"/>
        </dgm:presLayoutVars>
      </dgm:prSet>
      <dgm:spPr/>
    </dgm:pt>
  </dgm:ptLst>
  <dgm:cxnLst>
    <dgm:cxn modelId="{9D210201-6B83-4092-8FAE-FADC9C7C7E19}" srcId="{C6936E12-F654-48E0-B751-6282A5B50D48}" destId="{91B7735A-F6CA-4A0E-B1DA-79DB20061EEE}" srcOrd="0" destOrd="0" parTransId="{C111F7F1-B87C-42FD-9936-86D0F467C81F}" sibTransId="{28336E8F-E0B0-4760-9990-C8739E45C4FF}"/>
    <dgm:cxn modelId="{D99E5012-8109-4E92-9E67-5AF4B1F6BDD6}" type="presOf" srcId="{7D2165B4-FC4A-47F5-A8EC-61ABF63CB78B}" destId="{F9068650-C67B-400A-ABFC-556318C09A7D}" srcOrd="0" destOrd="0" presId="urn:microsoft.com/office/officeart/2005/8/layout/default"/>
    <dgm:cxn modelId="{27DC6517-4F1C-4965-A3D3-F8C131363168}" type="presOf" srcId="{D29EA0B8-76A2-4245-B3F5-352DB96A6B76}" destId="{0F63F24F-5F37-440A-87CA-CD2214B32A42}" srcOrd="0" destOrd="0" presId="urn:microsoft.com/office/officeart/2005/8/layout/default"/>
    <dgm:cxn modelId="{3846D317-4338-4E93-9873-84AB6F00DC46}" srcId="{D29EA0B8-76A2-4245-B3F5-352DB96A6B76}" destId="{FB2ADF35-0E82-468A-8B48-0C56A32585E6}" srcOrd="0" destOrd="0" parTransId="{582F61FD-E443-4C53-A074-A33D7A7E4778}" sibTransId="{8FBA4A90-1601-43EE-B63A-EC604391402D}"/>
    <dgm:cxn modelId="{2C722527-0A48-4314-BB21-79BA85BFE5E7}" type="presOf" srcId="{FB2ADF35-0E82-468A-8B48-0C56A32585E6}" destId="{0F63F24F-5F37-440A-87CA-CD2214B32A42}" srcOrd="0" destOrd="1" presId="urn:microsoft.com/office/officeart/2005/8/layout/default"/>
    <dgm:cxn modelId="{26BFC639-10F8-4EB7-8D8A-CBB6DA38E540}" type="presOf" srcId="{91B7735A-F6CA-4A0E-B1DA-79DB20061EEE}" destId="{35161A4E-89A3-45C7-A674-701786593532}" srcOrd="0" destOrd="0" presId="urn:microsoft.com/office/officeart/2005/8/layout/default"/>
    <dgm:cxn modelId="{3FDD8843-715F-4113-93C7-32BD28520495}" srcId="{C6936E12-F654-48E0-B751-6282A5B50D48}" destId="{D29EA0B8-76A2-4245-B3F5-352DB96A6B76}" srcOrd="2" destOrd="0" parTransId="{F62D73E9-1F82-4F27-BA61-9616CC5CDF79}" sibTransId="{00C29148-0F47-470B-95F7-81E5F46BE4C0}"/>
    <dgm:cxn modelId="{309F6B65-8CC2-4617-8710-674AF75029E2}" type="presOf" srcId="{7BF1D69D-94C9-4BC2-A0B2-7CDF5EF76FB5}" destId="{9123CAFA-EE00-48A8-A549-C4F297964893}" srcOrd="0" destOrd="0" presId="urn:microsoft.com/office/officeart/2005/8/layout/default"/>
    <dgm:cxn modelId="{B4FAAE48-EB70-4B64-ACC4-36A679411DE3}" srcId="{91B7735A-F6CA-4A0E-B1DA-79DB20061EEE}" destId="{A6FE10B9-2D96-43B1-B6DA-03EB91848E3A}" srcOrd="0" destOrd="0" parTransId="{F56D9F03-EC63-43B0-AFB1-7F4BC2077FFC}" sibTransId="{C50E72E9-EBBF-47B1-B56E-98CA965C7F06}"/>
    <dgm:cxn modelId="{21A95A4C-0486-448F-81A2-CA357F78B7E0}" srcId="{7BF1D69D-94C9-4BC2-A0B2-7CDF5EF76FB5}" destId="{2A1E0604-E178-418E-B4BB-117808B7552E}" srcOrd="0" destOrd="0" parTransId="{61CA1CE7-C876-419B-97B8-6BCE1FE9F2FB}" sibTransId="{2047766D-A303-4C82-AFC4-94F75443F60E}"/>
    <dgm:cxn modelId="{DE37B355-914C-490D-BF63-7161369F88FF}" type="presOf" srcId="{C6936E12-F654-48E0-B751-6282A5B50D48}" destId="{3777DCA2-AC73-41A4-A8F2-29C42A7119FE}" srcOrd="0" destOrd="0" presId="urn:microsoft.com/office/officeart/2005/8/layout/default"/>
    <dgm:cxn modelId="{9C69B15A-DACF-4651-B79A-AEDC805D0E57}" srcId="{C6936E12-F654-48E0-B751-6282A5B50D48}" destId="{7BF1D69D-94C9-4BC2-A0B2-7CDF5EF76FB5}" srcOrd="1" destOrd="0" parTransId="{E925FBE5-C154-4C1E-B11F-EF92BBB46BB0}" sibTransId="{69A5DBBA-6814-432E-99AD-89BB235AF1CB}"/>
    <dgm:cxn modelId="{ABFAED9B-2852-44D8-8990-533BAD4AF9D5}" srcId="{C6936E12-F654-48E0-B751-6282A5B50D48}" destId="{7D2165B4-FC4A-47F5-A8EC-61ABF63CB78B}" srcOrd="3" destOrd="0" parTransId="{E23622BB-FF03-419C-9D0E-998FF751F41E}" sibTransId="{0579DA03-B0B8-4E32-9C75-573CFA643131}"/>
    <dgm:cxn modelId="{5A73C1B2-CB5C-49A9-88AE-4C4E5CA72D64}" type="presOf" srcId="{2A1E0604-E178-418E-B4BB-117808B7552E}" destId="{9123CAFA-EE00-48A8-A549-C4F297964893}" srcOrd="0" destOrd="1" presId="urn:microsoft.com/office/officeart/2005/8/layout/default"/>
    <dgm:cxn modelId="{EF59CCC9-963B-40E4-8C8C-B548FD160643}" type="presOf" srcId="{A6FE10B9-2D96-43B1-B6DA-03EB91848E3A}" destId="{35161A4E-89A3-45C7-A674-701786593532}" srcOrd="0" destOrd="1" presId="urn:microsoft.com/office/officeart/2005/8/layout/default"/>
    <dgm:cxn modelId="{A6411924-BF38-4684-9F3F-B325D2D72687}" type="presParOf" srcId="{3777DCA2-AC73-41A4-A8F2-29C42A7119FE}" destId="{35161A4E-89A3-45C7-A674-701786593532}" srcOrd="0" destOrd="0" presId="urn:microsoft.com/office/officeart/2005/8/layout/default"/>
    <dgm:cxn modelId="{2E079A30-DD24-475D-B8C1-03F33F7E18DF}" type="presParOf" srcId="{3777DCA2-AC73-41A4-A8F2-29C42A7119FE}" destId="{D88CDFB8-E3A6-4310-ACE5-48002544471F}" srcOrd="1" destOrd="0" presId="urn:microsoft.com/office/officeart/2005/8/layout/default"/>
    <dgm:cxn modelId="{25FC9457-C180-499F-B426-BE45A0238BEA}" type="presParOf" srcId="{3777DCA2-AC73-41A4-A8F2-29C42A7119FE}" destId="{9123CAFA-EE00-48A8-A549-C4F297964893}" srcOrd="2" destOrd="0" presId="urn:microsoft.com/office/officeart/2005/8/layout/default"/>
    <dgm:cxn modelId="{4BB286EE-BCD2-4470-AE1B-4DA9038D3DE5}" type="presParOf" srcId="{3777DCA2-AC73-41A4-A8F2-29C42A7119FE}" destId="{4C858EE3-E739-493F-AD4A-6EBEF1FA51D2}" srcOrd="3" destOrd="0" presId="urn:microsoft.com/office/officeart/2005/8/layout/default"/>
    <dgm:cxn modelId="{02AE180D-A795-4ABF-9417-9E4A388A5C8F}" type="presParOf" srcId="{3777DCA2-AC73-41A4-A8F2-29C42A7119FE}" destId="{0F63F24F-5F37-440A-87CA-CD2214B32A42}" srcOrd="4" destOrd="0" presId="urn:microsoft.com/office/officeart/2005/8/layout/default"/>
    <dgm:cxn modelId="{5BC2F4C1-D753-4D3B-8A13-7B05BFD60030}" type="presParOf" srcId="{3777DCA2-AC73-41A4-A8F2-29C42A7119FE}" destId="{24BE7799-4C70-45F1-93AD-1102DE0718CB}" srcOrd="5" destOrd="0" presId="urn:microsoft.com/office/officeart/2005/8/layout/default"/>
    <dgm:cxn modelId="{57BBB16D-1006-4F7B-A54B-D0C57D82C3B1}" type="presParOf" srcId="{3777DCA2-AC73-41A4-A8F2-29C42A7119FE}" destId="{F9068650-C67B-400A-ABFC-556318C09A7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28EBEA-3638-485A-9D29-BE75DF5FB22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0FD162-28E7-49F2-B14B-89B3A19627DB}">
      <dgm:prSet phldrT="[Text]" custT="1"/>
      <dgm:spPr/>
      <dgm:t>
        <a:bodyPr/>
        <a:lstStyle/>
        <a:p>
          <a:pPr algn="ctr"/>
          <a:r>
            <a:rPr lang="en-US" sz="2400" dirty="0"/>
            <a:t>1. Identify</a:t>
          </a:r>
        </a:p>
      </dgm:t>
    </dgm:pt>
    <dgm:pt modelId="{8AB24595-B76F-442B-877E-4AC065F364A9}" type="parTrans" cxnId="{00612A37-2BEE-481F-BAD3-A5B461B0794A}">
      <dgm:prSet/>
      <dgm:spPr/>
      <dgm:t>
        <a:bodyPr/>
        <a:lstStyle/>
        <a:p>
          <a:pPr algn="ctr"/>
          <a:endParaRPr lang="en-US"/>
        </a:p>
      </dgm:t>
    </dgm:pt>
    <dgm:pt modelId="{B4EF9D93-ACEB-4730-BB80-CA160D7E1E2B}" type="sibTrans" cxnId="{00612A37-2BEE-481F-BAD3-A5B461B0794A}">
      <dgm:prSet/>
      <dgm:spPr/>
      <dgm:t>
        <a:bodyPr/>
        <a:lstStyle/>
        <a:p>
          <a:pPr algn="ctr"/>
          <a:endParaRPr lang="en-US"/>
        </a:p>
      </dgm:t>
    </dgm:pt>
    <dgm:pt modelId="{5588A523-D468-4622-90EA-C6BD8A9007FE}">
      <dgm:prSet phldrT="[Text]" custT="1"/>
      <dgm:spPr/>
      <dgm:t>
        <a:bodyPr/>
        <a:lstStyle/>
        <a:p>
          <a:pPr algn="ctr"/>
          <a:r>
            <a:rPr lang="en-US" sz="2400" dirty="0"/>
            <a:t>2. Connect for Screening</a:t>
          </a:r>
        </a:p>
      </dgm:t>
    </dgm:pt>
    <dgm:pt modelId="{A1600947-2ADB-451D-8C93-F9F44F482E83}" type="parTrans" cxnId="{FAFC3383-788B-4269-B5D8-BC7DFA33F5C8}">
      <dgm:prSet/>
      <dgm:spPr/>
      <dgm:t>
        <a:bodyPr/>
        <a:lstStyle/>
        <a:p>
          <a:pPr algn="ctr"/>
          <a:endParaRPr lang="en-US"/>
        </a:p>
      </dgm:t>
    </dgm:pt>
    <dgm:pt modelId="{5253CB4B-7B1F-4399-A7B1-E20668D85C89}" type="sibTrans" cxnId="{FAFC3383-788B-4269-B5D8-BC7DFA33F5C8}">
      <dgm:prSet/>
      <dgm:spPr/>
      <dgm:t>
        <a:bodyPr/>
        <a:lstStyle/>
        <a:p>
          <a:pPr algn="ctr"/>
          <a:endParaRPr lang="en-US"/>
        </a:p>
      </dgm:t>
    </dgm:pt>
    <dgm:pt modelId="{81440F46-1AAC-4EC6-AB61-EDE55A484754}">
      <dgm:prSet phldrT="[Text]" custT="1"/>
      <dgm:spPr/>
      <dgm:t>
        <a:bodyPr/>
        <a:lstStyle/>
        <a:p>
          <a:pPr algn="ctr"/>
          <a:r>
            <a:rPr lang="en-US" sz="2400" dirty="0"/>
            <a:t>3. Assess</a:t>
          </a:r>
        </a:p>
      </dgm:t>
    </dgm:pt>
    <dgm:pt modelId="{012D22DE-9A11-454F-900A-A5E3F0F3F661}" type="parTrans" cxnId="{B55982B3-5F61-4F07-8D1F-1D1A7150F130}">
      <dgm:prSet/>
      <dgm:spPr/>
      <dgm:t>
        <a:bodyPr/>
        <a:lstStyle/>
        <a:p>
          <a:pPr algn="ctr"/>
          <a:endParaRPr lang="en-US"/>
        </a:p>
      </dgm:t>
    </dgm:pt>
    <dgm:pt modelId="{A5F459C8-1450-4BAD-B8F3-A3A216CB63DF}" type="sibTrans" cxnId="{B55982B3-5F61-4F07-8D1F-1D1A7150F130}">
      <dgm:prSet/>
      <dgm:spPr/>
      <dgm:t>
        <a:bodyPr/>
        <a:lstStyle/>
        <a:p>
          <a:pPr algn="ctr"/>
          <a:endParaRPr lang="en-US"/>
        </a:p>
      </dgm:t>
    </dgm:pt>
    <dgm:pt modelId="{89E26E10-32A5-428D-A8A0-AE207A499DF9}">
      <dgm:prSet phldrT="[Text]" custT="1"/>
      <dgm:spPr/>
      <dgm:t>
        <a:bodyPr/>
        <a:lstStyle/>
        <a:p>
          <a:pPr algn="ctr"/>
          <a:r>
            <a:rPr lang="en-US" sz="2400" dirty="0"/>
            <a:t>4. Connect for Care</a:t>
          </a:r>
        </a:p>
      </dgm:t>
    </dgm:pt>
    <dgm:pt modelId="{4165285D-050B-4F32-AAE5-296B9558873E}" type="parTrans" cxnId="{6283E9B0-A842-44DA-A768-53A9A6AE9867}">
      <dgm:prSet/>
      <dgm:spPr/>
      <dgm:t>
        <a:bodyPr/>
        <a:lstStyle/>
        <a:p>
          <a:pPr algn="ctr"/>
          <a:endParaRPr lang="en-US"/>
        </a:p>
      </dgm:t>
    </dgm:pt>
    <dgm:pt modelId="{119B4AAE-4DD8-4497-89EC-9D742D74085B}" type="sibTrans" cxnId="{6283E9B0-A842-44DA-A768-53A9A6AE9867}">
      <dgm:prSet/>
      <dgm:spPr/>
      <dgm:t>
        <a:bodyPr/>
        <a:lstStyle/>
        <a:p>
          <a:pPr algn="ctr"/>
          <a:endParaRPr lang="en-US"/>
        </a:p>
      </dgm:t>
    </dgm:pt>
    <dgm:pt modelId="{33B80ACB-76E7-404B-AD48-4F6CE77F0665}">
      <dgm:prSet phldrT="[Text]" custT="1"/>
      <dgm:spPr/>
      <dgm:t>
        <a:bodyPr/>
        <a:lstStyle/>
        <a:p>
          <a:pPr algn="ctr"/>
          <a:r>
            <a:rPr lang="en-US" sz="2400" dirty="0"/>
            <a:t>5. Follow Up</a:t>
          </a:r>
        </a:p>
      </dgm:t>
    </dgm:pt>
    <dgm:pt modelId="{F0A1E15A-B02C-4271-8DE3-F975842887DF}" type="parTrans" cxnId="{3BA838F8-4475-4FF0-81BF-71DAE16998DC}">
      <dgm:prSet/>
      <dgm:spPr/>
      <dgm:t>
        <a:bodyPr/>
        <a:lstStyle/>
        <a:p>
          <a:pPr algn="ctr"/>
          <a:endParaRPr lang="en-US"/>
        </a:p>
      </dgm:t>
    </dgm:pt>
    <dgm:pt modelId="{79DB2962-6B24-473A-9932-16C83CFC2238}" type="sibTrans" cxnId="{3BA838F8-4475-4FF0-81BF-71DAE16998DC}">
      <dgm:prSet/>
      <dgm:spPr/>
      <dgm:t>
        <a:bodyPr/>
        <a:lstStyle/>
        <a:p>
          <a:pPr algn="ctr"/>
          <a:endParaRPr lang="en-US"/>
        </a:p>
      </dgm:t>
    </dgm:pt>
    <dgm:pt modelId="{BC6B3D24-0BF9-4A9D-B219-53F79869CC56}" type="pres">
      <dgm:prSet presAssocID="{A028EBEA-3638-485A-9D29-BE75DF5FB222}" presName="cycle" presStyleCnt="0">
        <dgm:presLayoutVars>
          <dgm:dir/>
          <dgm:resizeHandles val="exact"/>
        </dgm:presLayoutVars>
      </dgm:prSet>
      <dgm:spPr/>
    </dgm:pt>
    <dgm:pt modelId="{B1FD4D41-116D-492D-9D6F-0946F3899EF2}" type="pres">
      <dgm:prSet presAssocID="{4D0FD162-28E7-49F2-B14B-89B3A19627DB}" presName="node" presStyleLbl="node1" presStyleIdx="0" presStyleCnt="5" custScaleY="141240">
        <dgm:presLayoutVars>
          <dgm:bulletEnabled val="1"/>
        </dgm:presLayoutVars>
      </dgm:prSet>
      <dgm:spPr/>
    </dgm:pt>
    <dgm:pt modelId="{E888D08B-9F3D-4358-AEE6-2546674B487D}" type="pres">
      <dgm:prSet presAssocID="{4D0FD162-28E7-49F2-B14B-89B3A19627DB}" presName="spNode" presStyleCnt="0"/>
      <dgm:spPr/>
    </dgm:pt>
    <dgm:pt modelId="{743361FD-DC03-4AA8-9766-A256FF192136}" type="pres">
      <dgm:prSet presAssocID="{B4EF9D93-ACEB-4730-BB80-CA160D7E1E2B}" presName="sibTrans" presStyleLbl="sibTrans1D1" presStyleIdx="0" presStyleCnt="5"/>
      <dgm:spPr/>
    </dgm:pt>
    <dgm:pt modelId="{5F8D187A-EE4F-40F3-AE4D-2606F3258997}" type="pres">
      <dgm:prSet presAssocID="{5588A523-D468-4622-90EA-C6BD8A9007FE}" presName="node" presStyleLbl="node1" presStyleIdx="1" presStyleCnt="5" custScaleX="144853" custScaleY="156329" custRadScaleRad="102022" custRadScaleInc="20984">
        <dgm:presLayoutVars>
          <dgm:bulletEnabled val="1"/>
        </dgm:presLayoutVars>
      </dgm:prSet>
      <dgm:spPr/>
    </dgm:pt>
    <dgm:pt modelId="{ED4B90F3-7A8A-49F3-B4D8-63F4977AAA4D}" type="pres">
      <dgm:prSet presAssocID="{5588A523-D468-4622-90EA-C6BD8A9007FE}" presName="spNode" presStyleCnt="0"/>
      <dgm:spPr/>
    </dgm:pt>
    <dgm:pt modelId="{01955DA5-807E-4DAA-A714-D2B71065B728}" type="pres">
      <dgm:prSet presAssocID="{5253CB4B-7B1F-4399-A7B1-E20668D85C89}" presName="sibTrans" presStyleLbl="sibTrans1D1" presStyleIdx="1" presStyleCnt="5"/>
      <dgm:spPr/>
    </dgm:pt>
    <dgm:pt modelId="{3553E4FF-BCBB-4366-89AF-F9F2507B57D3}" type="pres">
      <dgm:prSet presAssocID="{81440F46-1AAC-4EC6-AB61-EDE55A484754}" presName="node" presStyleLbl="node1" presStyleIdx="2" presStyleCnt="5" custScaleX="116422" custScaleY="127892" custRadScaleRad="113622" custRadScaleInc="-43103">
        <dgm:presLayoutVars>
          <dgm:bulletEnabled val="1"/>
        </dgm:presLayoutVars>
      </dgm:prSet>
      <dgm:spPr/>
    </dgm:pt>
    <dgm:pt modelId="{FDC0D775-6449-4EB9-8947-D4011EBDEC5F}" type="pres">
      <dgm:prSet presAssocID="{81440F46-1AAC-4EC6-AB61-EDE55A484754}" presName="spNode" presStyleCnt="0"/>
      <dgm:spPr/>
    </dgm:pt>
    <dgm:pt modelId="{A4112CCC-44F1-4B87-8A60-250E686937CF}" type="pres">
      <dgm:prSet presAssocID="{A5F459C8-1450-4BAD-B8F3-A3A216CB63DF}" presName="sibTrans" presStyleLbl="sibTrans1D1" presStyleIdx="2" presStyleCnt="5"/>
      <dgm:spPr/>
    </dgm:pt>
    <dgm:pt modelId="{A31088C5-186D-4AD8-BDEE-BB431A43A344}" type="pres">
      <dgm:prSet presAssocID="{89E26E10-32A5-428D-A8A0-AE207A499DF9}" presName="node" presStyleLbl="node1" presStyleIdx="3" presStyleCnt="5" custScaleX="150079" custScaleY="128326" custRadScaleRad="102027" custRadScaleInc="22307">
        <dgm:presLayoutVars>
          <dgm:bulletEnabled val="1"/>
        </dgm:presLayoutVars>
      </dgm:prSet>
      <dgm:spPr/>
    </dgm:pt>
    <dgm:pt modelId="{C795F95F-7E76-4828-A09F-F966CE22C908}" type="pres">
      <dgm:prSet presAssocID="{89E26E10-32A5-428D-A8A0-AE207A499DF9}" presName="spNode" presStyleCnt="0"/>
      <dgm:spPr/>
    </dgm:pt>
    <dgm:pt modelId="{E3F9646E-D466-45FD-AB4D-7EEC725D1446}" type="pres">
      <dgm:prSet presAssocID="{119B4AAE-4DD8-4497-89EC-9D742D74085B}" presName="sibTrans" presStyleLbl="sibTrans1D1" presStyleIdx="3" presStyleCnt="5"/>
      <dgm:spPr/>
    </dgm:pt>
    <dgm:pt modelId="{8F747CFE-356D-4E6C-9182-46E420A7D8E0}" type="pres">
      <dgm:prSet presAssocID="{33B80ACB-76E7-404B-AD48-4F6CE77F0665}" presName="node" presStyleLbl="node1" presStyleIdx="4" presStyleCnt="5" custScaleX="148066" custScaleY="146469">
        <dgm:presLayoutVars>
          <dgm:bulletEnabled val="1"/>
        </dgm:presLayoutVars>
      </dgm:prSet>
      <dgm:spPr/>
    </dgm:pt>
    <dgm:pt modelId="{01B73B2D-975F-4FFB-9741-38C9E40C5FAA}" type="pres">
      <dgm:prSet presAssocID="{33B80ACB-76E7-404B-AD48-4F6CE77F0665}" presName="spNode" presStyleCnt="0"/>
      <dgm:spPr/>
    </dgm:pt>
    <dgm:pt modelId="{70E07155-D814-460A-96DA-10E697BD0769}" type="pres">
      <dgm:prSet presAssocID="{79DB2962-6B24-473A-9932-16C83CFC2238}" presName="sibTrans" presStyleLbl="sibTrans1D1" presStyleIdx="4" presStyleCnt="5"/>
      <dgm:spPr/>
    </dgm:pt>
  </dgm:ptLst>
  <dgm:cxnLst>
    <dgm:cxn modelId="{8CF6C113-9318-4A86-9542-D90A26AE2C8C}" type="presOf" srcId="{119B4AAE-4DD8-4497-89EC-9D742D74085B}" destId="{E3F9646E-D466-45FD-AB4D-7EEC725D1446}" srcOrd="0" destOrd="0" presId="urn:microsoft.com/office/officeart/2005/8/layout/cycle5"/>
    <dgm:cxn modelId="{AE35131C-FF7A-4BE0-905C-20E0B7149EA2}" type="presOf" srcId="{B4EF9D93-ACEB-4730-BB80-CA160D7E1E2B}" destId="{743361FD-DC03-4AA8-9766-A256FF192136}" srcOrd="0" destOrd="0" presId="urn:microsoft.com/office/officeart/2005/8/layout/cycle5"/>
    <dgm:cxn modelId="{094B6F2D-40C4-4B3B-8044-655F3344FF72}" type="presOf" srcId="{5253CB4B-7B1F-4399-A7B1-E20668D85C89}" destId="{01955DA5-807E-4DAA-A714-D2B71065B728}" srcOrd="0" destOrd="0" presId="urn:microsoft.com/office/officeart/2005/8/layout/cycle5"/>
    <dgm:cxn modelId="{00612A37-2BEE-481F-BAD3-A5B461B0794A}" srcId="{A028EBEA-3638-485A-9D29-BE75DF5FB222}" destId="{4D0FD162-28E7-49F2-B14B-89B3A19627DB}" srcOrd="0" destOrd="0" parTransId="{8AB24595-B76F-442B-877E-4AC065F364A9}" sibTransId="{B4EF9D93-ACEB-4730-BB80-CA160D7E1E2B}"/>
    <dgm:cxn modelId="{4BDE514A-E0D8-450C-8FDB-332D8318A58D}" type="presOf" srcId="{89E26E10-32A5-428D-A8A0-AE207A499DF9}" destId="{A31088C5-186D-4AD8-BDEE-BB431A43A344}" srcOrd="0" destOrd="0" presId="urn:microsoft.com/office/officeart/2005/8/layout/cycle5"/>
    <dgm:cxn modelId="{8DFEB152-A273-42A7-BB82-0149A609A20F}" type="presOf" srcId="{A5F459C8-1450-4BAD-B8F3-A3A216CB63DF}" destId="{A4112CCC-44F1-4B87-8A60-250E686937CF}" srcOrd="0" destOrd="0" presId="urn:microsoft.com/office/officeart/2005/8/layout/cycle5"/>
    <dgm:cxn modelId="{8EB4CC56-3ADD-4393-93F4-70DC72C17C8E}" type="presOf" srcId="{79DB2962-6B24-473A-9932-16C83CFC2238}" destId="{70E07155-D814-460A-96DA-10E697BD0769}" srcOrd="0" destOrd="0" presId="urn:microsoft.com/office/officeart/2005/8/layout/cycle5"/>
    <dgm:cxn modelId="{2A802D59-4020-45D9-BE5C-BE26C2130C24}" type="presOf" srcId="{5588A523-D468-4622-90EA-C6BD8A9007FE}" destId="{5F8D187A-EE4F-40F3-AE4D-2606F3258997}" srcOrd="0" destOrd="0" presId="urn:microsoft.com/office/officeart/2005/8/layout/cycle5"/>
    <dgm:cxn modelId="{FAFC3383-788B-4269-B5D8-BC7DFA33F5C8}" srcId="{A028EBEA-3638-485A-9D29-BE75DF5FB222}" destId="{5588A523-D468-4622-90EA-C6BD8A9007FE}" srcOrd="1" destOrd="0" parTransId="{A1600947-2ADB-451D-8C93-F9F44F482E83}" sibTransId="{5253CB4B-7B1F-4399-A7B1-E20668D85C89}"/>
    <dgm:cxn modelId="{6283E9B0-A842-44DA-A768-53A9A6AE9867}" srcId="{A028EBEA-3638-485A-9D29-BE75DF5FB222}" destId="{89E26E10-32A5-428D-A8A0-AE207A499DF9}" srcOrd="3" destOrd="0" parTransId="{4165285D-050B-4F32-AAE5-296B9558873E}" sibTransId="{119B4AAE-4DD8-4497-89EC-9D742D74085B}"/>
    <dgm:cxn modelId="{B55982B3-5F61-4F07-8D1F-1D1A7150F130}" srcId="{A028EBEA-3638-485A-9D29-BE75DF5FB222}" destId="{81440F46-1AAC-4EC6-AB61-EDE55A484754}" srcOrd="2" destOrd="0" parTransId="{012D22DE-9A11-454F-900A-A5E3F0F3F661}" sibTransId="{A5F459C8-1450-4BAD-B8F3-A3A216CB63DF}"/>
    <dgm:cxn modelId="{E1C6DDDB-274B-4333-8DB7-365E1A4FC42E}" type="presOf" srcId="{A028EBEA-3638-485A-9D29-BE75DF5FB222}" destId="{BC6B3D24-0BF9-4A9D-B219-53F79869CC56}" srcOrd="0" destOrd="0" presId="urn:microsoft.com/office/officeart/2005/8/layout/cycle5"/>
    <dgm:cxn modelId="{9C5C15EA-33EC-4F62-AD10-7CFDB6E0FFD1}" type="presOf" srcId="{81440F46-1AAC-4EC6-AB61-EDE55A484754}" destId="{3553E4FF-BCBB-4366-89AF-F9F2507B57D3}" srcOrd="0" destOrd="0" presId="urn:microsoft.com/office/officeart/2005/8/layout/cycle5"/>
    <dgm:cxn modelId="{BF0CA3F2-D019-40B3-8472-EA90CC8752AA}" type="presOf" srcId="{33B80ACB-76E7-404B-AD48-4F6CE77F0665}" destId="{8F747CFE-356D-4E6C-9182-46E420A7D8E0}" srcOrd="0" destOrd="0" presId="urn:microsoft.com/office/officeart/2005/8/layout/cycle5"/>
    <dgm:cxn modelId="{1A00B2F4-EA33-4A24-9729-F814D0FA42D9}" type="presOf" srcId="{4D0FD162-28E7-49F2-B14B-89B3A19627DB}" destId="{B1FD4D41-116D-492D-9D6F-0946F3899EF2}" srcOrd="0" destOrd="0" presId="urn:microsoft.com/office/officeart/2005/8/layout/cycle5"/>
    <dgm:cxn modelId="{3BA838F8-4475-4FF0-81BF-71DAE16998DC}" srcId="{A028EBEA-3638-485A-9D29-BE75DF5FB222}" destId="{33B80ACB-76E7-404B-AD48-4F6CE77F0665}" srcOrd="4" destOrd="0" parTransId="{F0A1E15A-B02C-4271-8DE3-F975842887DF}" sibTransId="{79DB2962-6B24-473A-9932-16C83CFC2238}"/>
    <dgm:cxn modelId="{0B0C3F67-21A4-4FCE-9754-4A3980F94104}" type="presParOf" srcId="{BC6B3D24-0BF9-4A9D-B219-53F79869CC56}" destId="{B1FD4D41-116D-492D-9D6F-0946F3899EF2}" srcOrd="0" destOrd="0" presId="urn:microsoft.com/office/officeart/2005/8/layout/cycle5"/>
    <dgm:cxn modelId="{4BBFCCA3-A8AC-4CDE-9C55-C13F46284CCA}" type="presParOf" srcId="{BC6B3D24-0BF9-4A9D-B219-53F79869CC56}" destId="{E888D08B-9F3D-4358-AEE6-2546674B487D}" srcOrd="1" destOrd="0" presId="urn:microsoft.com/office/officeart/2005/8/layout/cycle5"/>
    <dgm:cxn modelId="{9F78C975-C05C-4AE1-A28D-2625D191C211}" type="presParOf" srcId="{BC6B3D24-0BF9-4A9D-B219-53F79869CC56}" destId="{743361FD-DC03-4AA8-9766-A256FF192136}" srcOrd="2" destOrd="0" presId="urn:microsoft.com/office/officeart/2005/8/layout/cycle5"/>
    <dgm:cxn modelId="{6FA9980B-B1A7-4EA3-BB37-24633245E147}" type="presParOf" srcId="{BC6B3D24-0BF9-4A9D-B219-53F79869CC56}" destId="{5F8D187A-EE4F-40F3-AE4D-2606F3258997}" srcOrd="3" destOrd="0" presId="urn:microsoft.com/office/officeart/2005/8/layout/cycle5"/>
    <dgm:cxn modelId="{8C862B37-3DAB-4983-91F9-D70A9017B3E4}" type="presParOf" srcId="{BC6B3D24-0BF9-4A9D-B219-53F79869CC56}" destId="{ED4B90F3-7A8A-49F3-B4D8-63F4977AAA4D}" srcOrd="4" destOrd="0" presId="urn:microsoft.com/office/officeart/2005/8/layout/cycle5"/>
    <dgm:cxn modelId="{1092D9D3-8367-4720-A5FD-C869878A8612}" type="presParOf" srcId="{BC6B3D24-0BF9-4A9D-B219-53F79869CC56}" destId="{01955DA5-807E-4DAA-A714-D2B71065B728}" srcOrd="5" destOrd="0" presId="urn:microsoft.com/office/officeart/2005/8/layout/cycle5"/>
    <dgm:cxn modelId="{906EB0ED-D8D2-4EE7-A8FE-687DFE424E9E}" type="presParOf" srcId="{BC6B3D24-0BF9-4A9D-B219-53F79869CC56}" destId="{3553E4FF-BCBB-4366-89AF-F9F2507B57D3}" srcOrd="6" destOrd="0" presId="urn:microsoft.com/office/officeart/2005/8/layout/cycle5"/>
    <dgm:cxn modelId="{3071848F-6877-4BF0-98F4-51D9710AF201}" type="presParOf" srcId="{BC6B3D24-0BF9-4A9D-B219-53F79869CC56}" destId="{FDC0D775-6449-4EB9-8947-D4011EBDEC5F}" srcOrd="7" destOrd="0" presId="urn:microsoft.com/office/officeart/2005/8/layout/cycle5"/>
    <dgm:cxn modelId="{4EB27296-B23A-4B35-A326-2A6F6C7025C2}" type="presParOf" srcId="{BC6B3D24-0BF9-4A9D-B219-53F79869CC56}" destId="{A4112CCC-44F1-4B87-8A60-250E686937CF}" srcOrd="8" destOrd="0" presId="urn:microsoft.com/office/officeart/2005/8/layout/cycle5"/>
    <dgm:cxn modelId="{F4FC2EF3-31A2-4E10-9903-8166EF1D65F0}" type="presParOf" srcId="{BC6B3D24-0BF9-4A9D-B219-53F79869CC56}" destId="{A31088C5-186D-4AD8-BDEE-BB431A43A344}" srcOrd="9" destOrd="0" presId="urn:microsoft.com/office/officeart/2005/8/layout/cycle5"/>
    <dgm:cxn modelId="{93195CB4-E145-4565-B406-5A8048C5C87A}" type="presParOf" srcId="{BC6B3D24-0BF9-4A9D-B219-53F79869CC56}" destId="{C795F95F-7E76-4828-A09F-F966CE22C908}" srcOrd="10" destOrd="0" presId="urn:microsoft.com/office/officeart/2005/8/layout/cycle5"/>
    <dgm:cxn modelId="{BAE72838-75A2-4831-B4B5-4D0C965D06A5}" type="presParOf" srcId="{BC6B3D24-0BF9-4A9D-B219-53F79869CC56}" destId="{E3F9646E-D466-45FD-AB4D-7EEC725D1446}" srcOrd="11" destOrd="0" presId="urn:microsoft.com/office/officeart/2005/8/layout/cycle5"/>
    <dgm:cxn modelId="{C9E0C20C-C159-42DD-9BAE-48FCC3977CFE}" type="presParOf" srcId="{BC6B3D24-0BF9-4A9D-B219-53F79869CC56}" destId="{8F747CFE-356D-4E6C-9182-46E420A7D8E0}" srcOrd="12" destOrd="0" presId="urn:microsoft.com/office/officeart/2005/8/layout/cycle5"/>
    <dgm:cxn modelId="{8814833A-5224-471E-BE3D-DD1BE7DEE7C0}" type="presParOf" srcId="{BC6B3D24-0BF9-4A9D-B219-53F79869CC56}" destId="{01B73B2D-975F-4FFB-9741-38C9E40C5FAA}" srcOrd="13" destOrd="0" presId="urn:microsoft.com/office/officeart/2005/8/layout/cycle5"/>
    <dgm:cxn modelId="{A7FD8127-5791-4CDF-ADA0-AD7AEBF2BA3E}" type="presParOf" srcId="{BC6B3D24-0BF9-4A9D-B219-53F79869CC56}" destId="{70E07155-D814-460A-96DA-10E697BD0769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61A4E-89A3-45C7-A674-701786593532}">
      <dsp:nvSpPr>
        <dsp:cNvPr id="0" name=""/>
        <dsp:cNvSpPr/>
      </dsp:nvSpPr>
      <dsp:spPr>
        <a:xfrm>
          <a:off x="0" y="0"/>
          <a:ext cx="3511227" cy="21067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sng" kern="1200" dirty="0"/>
            <a:t>Physical Abuse</a:t>
          </a:r>
          <a:r>
            <a:rPr lang="en-US" sz="1800" b="0" i="0" kern="1200" dirty="0"/>
            <a:t>​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Non-accidental physical injury caused or allowed to be caused by the child’s caretaker. </a:t>
          </a:r>
          <a:endParaRPr lang="en-US" sz="1800" kern="1200" dirty="0"/>
        </a:p>
      </dsp:txBody>
      <dsp:txXfrm>
        <a:off x="0" y="0"/>
        <a:ext cx="3511227" cy="2106736"/>
      </dsp:txXfrm>
    </dsp:sp>
    <dsp:sp modelId="{9123CAFA-EE00-48A8-A549-C4F297964893}">
      <dsp:nvSpPr>
        <dsp:cNvPr id="0" name=""/>
        <dsp:cNvSpPr/>
      </dsp:nvSpPr>
      <dsp:spPr>
        <a:xfrm>
          <a:off x="4625253" y="0"/>
          <a:ext cx="3511227" cy="21067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sng" kern="1200" dirty="0"/>
            <a:t>Neglect</a:t>
          </a:r>
          <a:endParaRPr lang="en-US" sz="1800" b="1" u="sng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Depriving a child of living conditions which provide the minimally needed physical and emotional requirements of life, growth, and development. </a:t>
          </a:r>
          <a:endParaRPr lang="en-US" sz="1800" kern="1200" dirty="0"/>
        </a:p>
      </dsp:txBody>
      <dsp:txXfrm>
        <a:off x="4625253" y="0"/>
        <a:ext cx="3511227" cy="2106736"/>
      </dsp:txXfrm>
    </dsp:sp>
    <dsp:sp modelId="{0F63F24F-5F37-440A-87CA-CD2214B32A42}">
      <dsp:nvSpPr>
        <dsp:cNvPr id="0" name=""/>
        <dsp:cNvSpPr/>
      </dsp:nvSpPr>
      <dsp:spPr>
        <a:xfrm>
          <a:off x="976631" y="2459457"/>
          <a:ext cx="3511227" cy="2260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sng" kern="1200" dirty="0"/>
            <a:t>Emotional Abuse​</a:t>
          </a:r>
          <a:endParaRPr lang="en-US" sz="1800" b="1" u="sng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Includes consistently blaming, belittling, or rejecting a child; consistently singling out one child for negative treatment, and persistently creating public humiliation of the child.</a:t>
          </a:r>
          <a:endParaRPr lang="en-US" sz="1600" kern="1200" dirty="0"/>
        </a:p>
      </dsp:txBody>
      <dsp:txXfrm>
        <a:off x="976631" y="2459457"/>
        <a:ext cx="3511227" cy="2260781"/>
      </dsp:txXfrm>
    </dsp:sp>
    <dsp:sp modelId="{F9068650-C67B-400A-ABFC-556318C09A7D}">
      <dsp:nvSpPr>
        <dsp:cNvPr id="0" name=""/>
        <dsp:cNvSpPr/>
      </dsp:nvSpPr>
      <dsp:spPr>
        <a:xfrm>
          <a:off x="5815613" y="2424369"/>
          <a:ext cx="3511227" cy="22558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u="sng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Sexual Abuse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- encompasses a range of acts involving unwanted sexual contact or sexual acts. Key factors are the use of force, lack of consent, and the victim's capacity to consent. </a:t>
          </a: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815613" y="2424369"/>
        <a:ext cx="3511227" cy="2255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D4D41-116D-492D-9D6F-0946F3899EF2}">
      <dsp:nvSpPr>
        <dsp:cNvPr id="0" name=""/>
        <dsp:cNvSpPr/>
      </dsp:nvSpPr>
      <dsp:spPr>
        <a:xfrm>
          <a:off x="3719246" y="-126601"/>
          <a:ext cx="1409055" cy="1293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1. Identify</a:t>
          </a:r>
        </a:p>
      </dsp:txBody>
      <dsp:txXfrm>
        <a:off x="3782394" y="-63453"/>
        <a:ext cx="1282759" cy="1167301"/>
      </dsp:txXfrm>
    </dsp:sp>
    <dsp:sp modelId="{743361FD-DC03-4AA8-9766-A256FF192136}">
      <dsp:nvSpPr>
        <dsp:cNvPr id="0" name=""/>
        <dsp:cNvSpPr/>
      </dsp:nvSpPr>
      <dsp:spPr>
        <a:xfrm>
          <a:off x="2661340" y="547201"/>
          <a:ext cx="3662151" cy="3662151"/>
        </a:xfrm>
        <a:custGeom>
          <a:avLst/>
          <a:gdLst/>
          <a:ahLst/>
          <a:cxnLst/>
          <a:rect l="0" t="0" r="0" b="0"/>
          <a:pathLst>
            <a:path>
              <a:moveTo>
                <a:pt x="2642612" y="189659"/>
              </a:moveTo>
              <a:arcTo wR="1831075" hR="1831075" stAng="17778501" swAng="1098862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D187A-EE4F-40F3-AE4D-2606F3258997}">
      <dsp:nvSpPr>
        <dsp:cNvPr id="0" name=""/>
        <dsp:cNvSpPr/>
      </dsp:nvSpPr>
      <dsp:spPr>
        <a:xfrm>
          <a:off x="5223730" y="1216293"/>
          <a:ext cx="2041059" cy="14317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2. Connect for Screening</a:t>
          </a:r>
        </a:p>
      </dsp:txBody>
      <dsp:txXfrm>
        <a:off x="5293624" y="1286187"/>
        <a:ext cx="1901271" cy="1292007"/>
      </dsp:txXfrm>
    </dsp:sp>
    <dsp:sp modelId="{01955DA5-807E-4DAA-A714-D2B71065B728}">
      <dsp:nvSpPr>
        <dsp:cNvPr id="0" name=""/>
        <dsp:cNvSpPr/>
      </dsp:nvSpPr>
      <dsp:spPr>
        <a:xfrm>
          <a:off x="2663068" y="1270624"/>
          <a:ext cx="3662151" cy="3662151"/>
        </a:xfrm>
        <a:custGeom>
          <a:avLst/>
          <a:gdLst/>
          <a:ahLst/>
          <a:cxnLst/>
          <a:rect l="0" t="0" r="0" b="0"/>
          <a:pathLst>
            <a:path>
              <a:moveTo>
                <a:pt x="3629350" y="1486043"/>
              </a:moveTo>
              <a:arcTo wR="1831075" hR="1831075" stAng="20948323" swAng="630806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3E4FF-BCBB-4366-89AF-F9F2507B57D3}">
      <dsp:nvSpPr>
        <dsp:cNvPr id="0" name=""/>
        <dsp:cNvSpPr/>
      </dsp:nvSpPr>
      <dsp:spPr>
        <a:xfrm>
          <a:off x="5108807" y="3201810"/>
          <a:ext cx="1640451" cy="11713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3. Assess</a:t>
          </a:r>
        </a:p>
      </dsp:txBody>
      <dsp:txXfrm>
        <a:off x="5165987" y="3258990"/>
        <a:ext cx="1526091" cy="1056985"/>
      </dsp:txXfrm>
    </dsp:sp>
    <dsp:sp modelId="{A4112CCC-44F1-4B87-8A60-250E686937CF}">
      <dsp:nvSpPr>
        <dsp:cNvPr id="0" name=""/>
        <dsp:cNvSpPr/>
      </dsp:nvSpPr>
      <dsp:spPr>
        <a:xfrm>
          <a:off x="3061216" y="666460"/>
          <a:ext cx="3662151" cy="3662151"/>
        </a:xfrm>
        <a:custGeom>
          <a:avLst/>
          <a:gdLst/>
          <a:ahLst/>
          <a:cxnLst/>
          <a:rect l="0" t="0" r="0" b="0"/>
          <a:pathLst>
            <a:path>
              <a:moveTo>
                <a:pt x="1874425" y="3661638"/>
              </a:moveTo>
              <a:arcTo wR="1831075" hR="1831075" stAng="5318606" swAng="993837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1088C5-186D-4AD8-BDEE-BB431A43A344}">
      <dsp:nvSpPr>
        <dsp:cNvPr id="0" name=""/>
        <dsp:cNvSpPr/>
      </dsp:nvSpPr>
      <dsp:spPr>
        <a:xfrm>
          <a:off x="2132102" y="3165963"/>
          <a:ext cx="2114697" cy="1175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4. Connect for Care</a:t>
          </a:r>
        </a:p>
      </dsp:txBody>
      <dsp:txXfrm>
        <a:off x="2189476" y="3223337"/>
        <a:ext cx="1999949" cy="1060572"/>
      </dsp:txXfrm>
    </dsp:sp>
    <dsp:sp modelId="{E3F9646E-D466-45FD-AB4D-7EEC725D1446}">
      <dsp:nvSpPr>
        <dsp:cNvPr id="0" name=""/>
        <dsp:cNvSpPr/>
      </dsp:nvSpPr>
      <dsp:spPr>
        <a:xfrm>
          <a:off x="2595685" y="616301"/>
          <a:ext cx="3662151" cy="3662151"/>
        </a:xfrm>
        <a:custGeom>
          <a:avLst/>
          <a:gdLst/>
          <a:ahLst/>
          <a:cxnLst/>
          <a:rect l="0" t="0" r="0" b="0"/>
          <a:pathLst>
            <a:path>
              <a:moveTo>
                <a:pt x="95338" y="2414216"/>
              </a:moveTo>
              <a:arcTo wR="1831075" hR="1831075" stAng="9685779" swAng="825525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47CFE-356D-4E6C-9182-46E420A7D8E0}">
      <dsp:nvSpPr>
        <dsp:cNvPr id="0" name=""/>
        <dsp:cNvSpPr/>
      </dsp:nvSpPr>
      <dsp:spPr>
        <a:xfrm>
          <a:off x="1639151" y="1114695"/>
          <a:ext cx="2086332" cy="13414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5. Follow Up</a:t>
          </a:r>
        </a:p>
      </dsp:txBody>
      <dsp:txXfrm>
        <a:off x="1704637" y="1180181"/>
        <a:ext cx="1955360" cy="1210517"/>
      </dsp:txXfrm>
    </dsp:sp>
    <dsp:sp modelId="{70E07155-D814-460A-96DA-10E697BD0769}">
      <dsp:nvSpPr>
        <dsp:cNvPr id="0" name=""/>
        <dsp:cNvSpPr/>
      </dsp:nvSpPr>
      <dsp:spPr>
        <a:xfrm>
          <a:off x="2592698" y="520197"/>
          <a:ext cx="3662151" cy="3662151"/>
        </a:xfrm>
        <a:custGeom>
          <a:avLst/>
          <a:gdLst/>
          <a:ahLst/>
          <a:cxnLst/>
          <a:rect l="0" t="0" r="0" b="0"/>
          <a:pathLst>
            <a:path>
              <a:moveTo>
                <a:pt x="592109" y="482817"/>
              </a:moveTo>
              <a:arcTo wR="1831075" hR="1831075" stAng="13645134" swAng="900776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F449C-A22C-4383-9F1F-86B77AB25DA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0078F-17DD-4642-B0DB-B3A19BE74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3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F34DFC-487B-4DC8-AA56-8A6D00CC4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68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0078F-17DD-4642-B0DB-B3A19BE745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79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just say you witness a student with warning signs…</a:t>
            </a:r>
          </a:p>
          <a:p>
            <a:r>
              <a:rPr lang="en-US" dirty="0"/>
              <a:t>- Moreland, Carter, Admin</a:t>
            </a:r>
          </a:p>
          <a:p>
            <a:r>
              <a:rPr lang="en-US" dirty="0"/>
              <a:t>Identify mental health or suicidal concerns</a:t>
            </a:r>
          </a:p>
          <a:p>
            <a:r>
              <a:rPr lang="en-US" dirty="0"/>
              <a:t>Connect to support staff for screening</a:t>
            </a:r>
          </a:p>
          <a:p>
            <a:r>
              <a:rPr lang="en-US" dirty="0"/>
              <a:t>Assessment by support staff</a:t>
            </a:r>
          </a:p>
          <a:p>
            <a:r>
              <a:rPr lang="en-US" dirty="0"/>
              <a:t>Connect and link with appropriate care givers</a:t>
            </a:r>
          </a:p>
          <a:p>
            <a:r>
              <a:rPr lang="en-US" dirty="0"/>
              <a:t>Follow Up by ensuring support is in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8419A-800F-4C41-8CC9-761A72EC2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55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65656"/>
                </a:solidFill>
                <a:latin typeface="Montserrat" panose="020B0604020202020204" pitchFamily="2" charset="0"/>
              </a:rPr>
              <a:t>Use Hot Topics Video if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65656"/>
              </a:solidFill>
              <a:latin typeface="Montserrat" panose="020B06040202020202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65656"/>
                </a:solidFill>
                <a:latin typeface="Montserrat" panose="020B0604020202020204" pitchFamily="2" charset="0"/>
              </a:rPr>
              <a:t>Talk to your students about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65656"/>
              </a:solidFill>
              <a:latin typeface="Montserrat" panose="020B06040202020202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65656"/>
                </a:solidFill>
                <a:latin typeface="Montserrat" panose="020B0604020202020204" pitchFamily="2" charset="0"/>
              </a:rPr>
              <a:t>All are wrong and unacceptable, but Bullying has to be documented and addressed differently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65656"/>
              </a:solidFill>
              <a:latin typeface="Montserrat" panose="020B06040202020202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0078F-17DD-4642-B0DB-B3A19BE745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8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5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</p:spPr>
        <p:txBody>
          <a:bodyPr spcFirstLastPara="1" wrap="square" lIns="94945" tIns="47460" rIns="94945" bIns="4746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  <a:latin typeface="Elephant"/>
              </a:rPr>
              <a:t>(Youth, Adult and school wide plan)</a:t>
            </a:r>
            <a:endParaRPr dirty="0"/>
          </a:p>
        </p:txBody>
      </p:sp>
      <p:sp>
        <p:nvSpPr>
          <p:cNvPr id="678" name="Google Shape;67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585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</p:spPr>
        <p:txBody>
          <a:bodyPr spcFirstLastPara="1" wrap="square" lIns="94945" tIns="47460" rIns="94945" bIns="47460" anchor="t" anchorCtr="0">
            <a:noAutofit/>
          </a:bodyPr>
          <a:lstStyle/>
          <a:p>
            <a:endParaRPr/>
          </a:p>
        </p:txBody>
      </p:sp>
      <p:sp>
        <p:nvSpPr>
          <p:cNvPr id="639" name="Google Shape;6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3815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34DFC-487B-4DC8-AA56-8A6D00CC4E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7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8:notes"/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</p:spPr>
        <p:txBody>
          <a:bodyPr spcFirstLastPara="1" wrap="square" lIns="94945" tIns="47460" rIns="94945" bIns="47460" anchor="t" anchorCtr="0">
            <a:noAutofit/>
          </a:bodyPr>
          <a:lstStyle/>
          <a:p>
            <a:endParaRPr/>
          </a:p>
        </p:txBody>
      </p:sp>
      <p:sp>
        <p:nvSpPr>
          <p:cNvPr id="733" name="Google Shape;73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4918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09529-AA9F-3C98-F6CC-1471E8CBF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02CB6C-2EB2-3AEC-4CB2-5A03EBE71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FC83E-22E5-D47C-7D8F-573E56D31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Plug</a:t>
            </a:r>
          </a:p>
          <a:p>
            <a:r>
              <a:rPr lang="en-US" dirty="0"/>
              <a:t>Email, Counselor </a:t>
            </a:r>
            <a:r>
              <a:rPr lang="en-US"/>
              <a:t>Referral Form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2196E-3561-B6C4-79E4-681115224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9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Required by the state to complete 6 </a:t>
            </a:r>
            <a:r>
              <a:rPr lang="en-US" dirty="0" err="1"/>
              <a:t>hrs</a:t>
            </a:r>
            <a:r>
              <a:rPr lang="en-US" dirty="0"/>
              <a:t> of Mental Health Trainings.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Canvas Courses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detail to come…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8419A-800F-4C41-8CC9-761A72EC2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intended to offend or trigger anyone.</a:t>
            </a:r>
          </a:p>
          <a:p>
            <a:r>
              <a:rPr lang="en-US" dirty="0"/>
              <a:t>We all come from different backgrounds and experiences.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0078F-17DD-4642-B0DB-B3A19BE745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2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>
          <a:extLst>
            <a:ext uri="{FF2B5EF4-FFF2-40B4-BE49-F238E27FC236}">
              <a16:creationId xmlns:a16="http://schemas.microsoft.com/office/drawing/2014/main" id="{3488E389-42E9-AFDA-DD9F-62C2F5B36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:notes">
            <a:extLst>
              <a:ext uri="{FF2B5EF4-FFF2-40B4-BE49-F238E27FC236}">
                <a16:creationId xmlns:a16="http://schemas.microsoft.com/office/drawing/2014/main" id="{5354957A-9E2D-5DFE-2B5D-3D3B742D4D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6619" y="4548457"/>
            <a:ext cx="5732949" cy="3721466"/>
          </a:xfrm>
          <a:prstGeom prst="rect">
            <a:avLst/>
          </a:prstGeom>
        </p:spPr>
        <p:txBody>
          <a:bodyPr spcFirstLastPara="1" wrap="square" lIns="94945" tIns="47460" rIns="94945" bIns="47460" anchor="t" anchorCtr="0">
            <a:noAutofit/>
          </a:bodyPr>
          <a:lstStyle/>
          <a:p>
            <a:endParaRPr dirty="0"/>
          </a:p>
        </p:txBody>
      </p:sp>
      <p:sp>
        <p:nvSpPr>
          <p:cNvPr id="334" name="Google Shape;334;p2:notes">
            <a:extLst>
              <a:ext uri="{FF2B5EF4-FFF2-40B4-BE49-F238E27FC236}">
                <a16:creationId xmlns:a16="http://schemas.microsoft.com/office/drawing/2014/main" id="{5F659E3F-B427-4217-26AE-E09CBE5BEA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81100"/>
            <a:ext cx="5670550" cy="3189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821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Dependency: a dependent child is one whose basic needs for care and supervision are not being met by a responsible adult, and alternative arrangements are lacking, leading to a need for intervention from the state's juvenile court and Child Protective Services (CPS).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0078F-17DD-4642-B0DB-B3A19BE745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3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a difference between </a:t>
            </a:r>
            <a:r>
              <a:rPr lang="en-US" b="1" u="sng" dirty="0"/>
              <a:t>neglect</a:t>
            </a:r>
            <a:r>
              <a:rPr lang="en-US" dirty="0"/>
              <a:t> and </a:t>
            </a:r>
            <a:r>
              <a:rPr lang="en-US" b="1" u="sng" dirty="0"/>
              <a:t>lack</a:t>
            </a:r>
            <a:r>
              <a:rPr lang="en-US" dirty="0"/>
              <a:t> of resources. Still needs support but no need to report neglect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0078F-17DD-4642-B0DB-B3A19BE745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92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there are more behavioral indicators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0078F-17DD-4642-B0DB-B3A19BE745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7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9BCE-7739-0C2E-AA94-489485F88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753BC-7D90-8566-16D0-7726D7195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FA9750-9516-DD03-AF13-A044D053D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past couple of years we’ve been required by the state to complete 6 </a:t>
            </a:r>
            <a:r>
              <a:rPr lang="en-US" dirty="0" err="1"/>
              <a:t>hrs</a:t>
            </a:r>
            <a:r>
              <a:rPr lang="en-US" dirty="0"/>
              <a:t> of Mental Health Trainings.</a:t>
            </a:r>
          </a:p>
          <a:p>
            <a:pPr marL="171450" indent="-171450">
              <a:buFontTx/>
              <a:buChar char="-"/>
            </a:pPr>
            <a:r>
              <a:rPr lang="en-US" dirty="0"/>
              <a:t>online self-paced  Canvas Course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detail to come…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A3DA9-A735-2573-4C21-878392CC6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8419A-800F-4C41-8CC9-761A72EC23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30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0078F-17DD-4642-B0DB-B3A19BE745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0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4967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834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83341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28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582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577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701464"/>
            <a:ext cx="8952782" cy="12040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952500"/>
            <a:ext cx="8952781" cy="3748824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15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3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618211"/>
            <a:ext cx="8412190" cy="3944389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908858"/>
            <a:ext cx="8412192" cy="676102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94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1" y="2260121"/>
            <a:ext cx="4350026" cy="36568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6574" y="2260120"/>
            <a:ext cx="4350025" cy="36568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0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9751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66788"/>
            <a:ext cx="10059988" cy="105178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018581"/>
            <a:ext cx="4350027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2774756"/>
            <a:ext cx="4350027" cy="3150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6572" y="2018581"/>
            <a:ext cx="4350028" cy="544003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6572" y="2774756"/>
            <a:ext cx="4350028" cy="31507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6657975" y="2625552"/>
            <a:ext cx="423862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403684" y="2625552"/>
            <a:ext cx="42417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251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3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81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6484"/>
            <a:ext cx="3932237" cy="2122516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12026"/>
            <a:ext cx="5143500" cy="456565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2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84" y="1307185"/>
            <a:ext cx="3932237" cy="2121813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57702" y="1307186"/>
            <a:ext cx="5038898" cy="45983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6484" y="3428999"/>
            <a:ext cx="3932237" cy="2133601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77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6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8334" y="952499"/>
            <a:ext cx="2051165" cy="4953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952499"/>
            <a:ext cx="8235834" cy="49530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89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36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93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8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54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15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46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48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22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86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1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83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43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16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52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63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69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71027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35490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8551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53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94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68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6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982977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7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8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29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7473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2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7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394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94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6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77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098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052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31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156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197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240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74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22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159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0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98491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61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8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31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8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42963"/>
            <a:ext cx="96012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262188"/>
            <a:ext cx="9601200" cy="3643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5DBDDF98-C922-483F-97E9-3E76B0201B42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810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49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4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4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8/12/2025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9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leg.net/enactedlegislation/statutes/html/bysection/chapter_14/gs_14-43.11.html" TargetMode="Externa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hyperlink" Target="https://youtu.be/U6_pLkwaCeY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s://nga.instructure.com/courses/142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0E45B9B-5690-F156-E2ED-D88478B76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81EE3-B6BE-9584-F5AF-E5F6484DA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C59819E5-1255-F3FE-2C02-2785B47708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280"/>
          <a:stretch/>
        </p:blipFill>
        <p:spPr>
          <a:xfrm>
            <a:off x="2" y="-10"/>
            <a:ext cx="12191998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FB3A76C-326A-396A-C76E-D81631860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788" y="5054751"/>
            <a:ext cx="3266963" cy="928280"/>
          </a:xfrm>
          <a:noFill/>
        </p:spPr>
        <p:txBody>
          <a:bodyPr anchor="t">
            <a:normAutofit fontScale="25000" lnSpcReduction="2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ts val="1280"/>
              <a:buFont typeface="Arial" panose="020B0604020202020204" pitchFamily="34" charset="0"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Dawn Moreland (School Counselor)</a:t>
            </a:r>
          </a:p>
          <a:p>
            <a:pPr marL="457200" marR="0" lvl="1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Pts val="1280"/>
              <a:buFont typeface="Arial" panose="020B0604020202020204" pitchFamily="34" charset="0"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 2025-2026</a:t>
            </a:r>
          </a:p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1A03FE5-7938-1573-2D18-E168CC7C0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52500" y="952500"/>
            <a:ext cx="10287000" cy="4953000"/>
          </a:xfrm>
          <a:custGeom>
            <a:avLst/>
            <a:gdLst>
              <a:gd name="connsiteX0" fmla="*/ 0 w 9985794"/>
              <a:gd name="connsiteY0" fmla="*/ 0 h 4920343"/>
              <a:gd name="connsiteX1" fmla="*/ 9985794 w 9985794"/>
              <a:gd name="connsiteY1" fmla="*/ 0 h 4920343"/>
              <a:gd name="connsiteX2" fmla="*/ 9985794 w 9985794"/>
              <a:gd name="connsiteY2" fmla="*/ 4920343 h 4920343"/>
              <a:gd name="connsiteX3" fmla="*/ 0 w 9985794"/>
              <a:gd name="connsiteY3" fmla="*/ 4920343 h 4920343"/>
              <a:gd name="connsiteX4" fmla="*/ 0 w 9985794"/>
              <a:gd name="connsiteY4" fmla="*/ 4119525 h 4920343"/>
              <a:gd name="connsiteX5" fmla="*/ 4905554 w 9985794"/>
              <a:gd name="connsiteY5" fmla="*/ 4119525 h 4920343"/>
              <a:gd name="connsiteX6" fmla="*/ 4905554 w 9985794"/>
              <a:gd name="connsiteY6" fmla="*/ 1451087 h 4920343"/>
              <a:gd name="connsiteX7" fmla="*/ 0 w 9985794"/>
              <a:gd name="connsiteY7" fmla="*/ 1451087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8" fmla="*/ 4996994 w 9985794"/>
              <a:gd name="connsiteY8" fmla="*/ 4210965 h 4920343"/>
              <a:gd name="connsiteX0" fmla="*/ 4905554 w 9985794"/>
              <a:gd name="connsiteY0" fmla="*/ 4119525 h 4920343"/>
              <a:gd name="connsiteX1" fmla="*/ 4905554 w 9985794"/>
              <a:gd name="connsiteY1" fmla="*/ 1451087 h 4920343"/>
              <a:gd name="connsiteX2" fmla="*/ 0 w 9985794"/>
              <a:gd name="connsiteY2" fmla="*/ 1451087 h 4920343"/>
              <a:gd name="connsiteX3" fmla="*/ 0 w 9985794"/>
              <a:gd name="connsiteY3" fmla="*/ 0 h 4920343"/>
              <a:gd name="connsiteX4" fmla="*/ 9985794 w 9985794"/>
              <a:gd name="connsiteY4" fmla="*/ 0 h 4920343"/>
              <a:gd name="connsiteX5" fmla="*/ 9985794 w 9985794"/>
              <a:gd name="connsiteY5" fmla="*/ 4920343 h 4920343"/>
              <a:gd name="connsiteX6" fmla="*/ 0 w 9985794"/>
              <a:gd name="connsiteY6" fmla="*/ 4920343 h 4920343"/>
              <a:gd name="connsiteX7" fmla="*/ 0 w 9985794"/>
              <a:gd name="connsiteY7" fmla="*/ 4119525 h 4920343"/>
              <a:gd name="connsiteX0" fmla="*/ 4905554 w 9985794"/>
              <a:gd name="connsiteY0" fmla="*/ 1451087 h 4920343"/>
              <a:gd name="connsiteX1" fmla="*/ 0 w 9985794"/>
              <a:gd name="connsiteY1" fmla="*/ 1451087 h 4920343"/>
              <a:gd name="connsiteX2" fmla="*/ 0 w 9985794"/>
              <a:gd name="connsiteY2" fmla="*/ 0 h 4920343"/>
              <a:gd name="connsiteX3" fmla="*/ 9985794 w 9985794"/>
              <a:gd name="connsiteY3" fmla="*/ 0 h 4920343"/>
              <a:gd name="connsiteX4" fmla="*/ 9985794 w 9985794"/>
              <a:gd name="connsiteY4" fmla="*/ 4920343 h 4920343"/>
              <a:gd name="connsiteX5" fmla="*/ 0 w 9985794"/>
              <a:gd name="connsiteY5" fmla="*/ 4920343 h 4920343"/>
              <a:gd name="connsiteX6" fmla="*/ 0 w 9985794"/>
              <a:gd name="connsiteY6" fmla="*/ 4119525 h 4920343"/>
              <a:gd name="connsiteX0" fmla="*/ 0 w 9985794"/>
              <a:gd name="connsiteY0" fmla="*/ 1451087 h 4920343"/>
              <a:gd name="connsiteX1" fmla="*/ 0 w 9985794"/>
              <a:gd name="connsiteY1" fmla="*/ 0 h 4920343"/>
              <a:gd name="connsiteX2" fmla="*/ 9985794 w 9985794"/>
              <a:gd name="connsiteY2" fmla="*/ 0 h 4920343"/>
              <a:gd name="connsiteX3" fmla="*/ 9985794 w 9985794"/>
              <a:gd name="connsiteY3" fmla="*/ 4920343 h 4920343"/>
              <a:gd name="connsiteX4" fmla="*/ 0 w 9985794"/>
              <a:gd name="connsiteY4" fmla="*/ 4920343 h 4920343"/>
              <a:gd name="connsiteX5" fmla="*/ 0 w 9985794"/>
              <a:gd name="connsiteY5" fmla="*/ 4119525 h 492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85794" h="4920343">
                <a:moveTo>
                  <a:pt x="0" y="1451087"/>
                </a:moveTo>
                <a:lnTo>
                  <a:pt x="0" y="0"/>
                </a:lnTo>
                <a:lnTo>
                  <a:pt x="9985794" y="0"/>
                </a:lnTo>
                <a:lnTo>
                  <a:pt x="9985794" y="4920343"/>
                </a:lnTo>
                <a:lnTo>
                  <a:pt x="0" y="4920343"/>
                </a:lnTo>
                <a:lnTo>
                  <a:pt x="0" y="4119525"/>
                </a:lnTo>
              </a:path>
            </a:pathLst>
          </a:cu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823747-4924-29B3-326D-B95CE5B141BD}"/>
              </a:ext>
            </a:extLst>
          </p:cNvPr>
          <p:cNvSpPr txBox="1">
            <a:spLocks/>
          </p:cNvSpPr>
          <p:nvPr/>
        </p:nvSpPr>
        <p:spPr>
          <a:xfrm>
            <a:off x="917590" y="952480"/>
            <a:ext cx="7198773" cy="3679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  <a:t>Creating a School Climate to S.O.A.R.</a:t>
            </a:r>
          </a:p>
          <a:p>
            <a:pPr lvl="0" algn="ctr">
              <a:defRPr/>
            </a:pP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</a:br>
            <a:r>
              <a:rPr lang="en-US" sz="3600" dirty="0">
                <a:solidFill>
                  <a:srgbClr val="FFFFFF"/>
                </a:solidFill>
                <a:latin typeface="Elephant"/>
              </a:rPr>
              <a:t>Title IX, Mandated Reporting,   Mental Health/ Suicide Prevention Training, Bullying,  &amp; SEL)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ephan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64337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F6A37-6EB6-1923-B212-64617A51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43EC-59D8-7D4A-25E2-F0A48127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157" y="1295400"/>
            <a:ext cx="3788229" cy="533400"/>
          </a:xfrm>
        </p:spPr>
        <p:txBody>
          <a:bodyPr/>
          <a:lstStyle/>
          <a:p>
            <a:r>
              <a:rPr lang="en-US" sz="2800" b="1" u="sng" dirty="0"/>
              <a:t>Emotional Abuse: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00F3D-D1B0-78A6-06B0-B8E79D372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792" y="1027025"/>
            <a:ext cx="6583345" cy="4834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u="sng" dirty="0"/>
              <a:t>Physical Indicators: </a:t>
            </a:r>
          </a:p>
          <a:p>
            <a:pPr marL="0" indent="0">
              <a:buNone/>
            </a:pPr>
            <a:r>
              <a:rPr lang="en-US" dirty="0"/>
              <a:t>• speech disorders </a:t>
            </a:r>
          </a:p>
          <a:p>
            <a:pPr marL="0" indent="0">
              <a:buNone/>
            </a:pPr>
            <a:r>
              <a:rPr lang="en-US" dirty="0"/>
              <a:t>• failure to thrive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u="sng" dirty="0"/>
              <a:t>Behavioral Indicators:</a:t>
            </a:r>
          </a:p>
          <a:p>
            <a:pPr marL="0" indent="0">
              <a:buNone/>
            </a:pPr>
            <a:r>
              <a:rPr lang="en-US" dirty="0"/>
              <a:t>• habit disorders (sucking, biting, rocking, etc.) </a:t>
            </a:r>
          </a:p>
          <a:p>
            <a:pPr marL="0" indent="0">
              <a:buNone/>
            </a:pPr>
            <a:r>
              <a:rPr lang="en-US" dirty="0"/>
              <a:t>• conduct disorders (antisocial, destructive, etc.) </a:t>
            </a:r>
          </a:p>
          <a:p>
            <a:pPr marL="0" indent="0">
              <a:buNone/>
            </a:pPr>
            <a:r>
              <a:rPr lang="en-US" dirty="0"/>
              <a:t>• neurotic traits (sleep disorders, inhibition of play) </a:t>
            </a:r>
          </a:p>
          <a:p>
            <a:pPr marL="0" indent="0">
              <a:buNone/>
            </a:pPr>
            <a:r>
              <a:rPr lang="en-US" dirty="0"/>
              <a:t>• psychoneurotic reactions (hysteria, obsession, compulsion, phobias, hypochondria) </a:t>
            </a:r>
          </a:p>
          <a:p>
            <a:pPr marL="0" indent="0">
              <a:buNone/>
            </a:pPr>
            <a:r>
              <a:rPr lang="en-US" dirty="0"/>
              <a:t>• behavior extremes: inappropriately infantile (head banging, rocking, thumb-sucking) </a:t>
            </a:r>
          </a:p>
          <a:p>
            <a:pPr>
              <a:buFontTx/>
              <a:buChar char="-"/>
            </a:pPr>
            <a:r>
              <a:rPr lang="en-US" dirty="0"/>
              <a:t>developmental lags (physical, emotional, intellectual)</a:t>
            </a:r>
          </a:p>
          <a:p>
            <a:pPr>
              <a:buFontTx/>
              <a:buChar char="-"/>
            </a:pPr>
            <a:r>
              <a:rPr lang="en-US" dirty="0"/>
              <a:t>attempted suicide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6EC64-1AA4-A782-C872-90B0CAA40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626" y="2286000"/>
            <a:ext cx="3898760" cy="3575538"/>
          </a:xfrm>
        </p:spPr>
        <p:txBody>
          <a:bodyPr>
            <a:noAutofit/>
          </a:bodyPr>
          <a:lstStyle/>
          <a:p>
            <a:r>
              <a:rPr lang="en-US" sz="2000" b="1" dirty="0"/>
              <a:t>- Includes consistently blaming, belittling, or rejecting a child; consistently singling out one child for negative treatment, and persistently creating public humiliation of the child.</a:t>
            </a:r>
          </a:p>
          <a:p>
            <a:r>
              <a:rPr lang="en-US" sz="2000" b="1" dirty="0"/>
              <a:t>- Emotional abuse is the most difficult to substantiate.</a:t>
            </a:r>
          </a:p>
        </p:txBody>
      </p:sp>
    </p:spTree>
    <p:extLst>
      <p:ext uri="{BB962C8B-B14F-4D97-AF65-F5344CB8AC3E}">
        <p14:creationId xmlns:p14="http://schemas.microsoft.com/office/powerpoint/2010/main" val="315264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E2FB7-C200-073C-6D9B-F833A4C8B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45432-A088-522E-376C-2D1987AE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8" y="991518"/>
            <a:ext cx="3985847" cy="917669"/>
          </a:xfrm>
        </p:spPr>
        <p:txBody>
          <a:bodyPr/>
          <a:lstStyle/>
          <a:p>
            <a:r>
              <a:rPr lang="en-US" sz="2800" b="1" u="sng" dirty="0"/>
              <a:t>Sexual Abuse/ Sex Trafficking: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D7807-2EA4-FF69-6D53-6CB302056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757" y="710920"/>
            <a:ext cx="6581670" cy="56798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u="sng" dirty="0"/>
              <a:t>Physical indicators: </a:t>
            </a:r>
          </a:p>
          <a:p>
            <a:pPr marL="0" indent="0">
              <a:buNone/>
            </a:pPr>
            <a:r>
              <a:rPr lang="en-US" dirty="0"/>
              <a:t>• difficulty in walking or sitting </a:t>
            </a:r>
          </a:p>
          <a:p>
            <a:pPr marL="0" indent="0">
              <a:buNone/>
            </a:pPr>
            <a:r>
              <a:rPr lang="en-US" dirty="0"/>
              <a:t>• bruises or bleeding in external genitalia, vaginal or anal areas </a:t>
            </a:r>
          </a:p>
          <a:p>
            <a:pPr marL="0" indent="0">
              <a:buNone/>
            </a:pPr>
            <a:r>
              <a:rPr lang="en-US" dirty="0"/>
              <a:t>• sexually-transmitted infections, especially in pre-teens </a:t>
            </a:r>
          </a:p>
          <a:p>
            <a:pPr marL="0" indent="0">
              <a:buNone/>
            </a:pPr>
            <a:r>
              <a:rPr lang="en-US" dirty="0"/>
              <a:t>• pregnancy, especially in early adolescence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u="sng" dirty="0"/>
              <a:t>Behavioral indicators: </a:t>
            </a:r>
          </a:p>
          <a:p>
            <a:pPr marL="0" indent="0">
              <a:buNone/>
            </a:pPr>
            <a:r>
              <a:rPr lang="en-US" dirty="0"/>
              <a:t>• unwilling to change for gym or participate in a physical education class </a:t>
            </a:r>
          </a:p>
          <a:p>
            <a:pPr marL="0" indent="0">
              <a:buNone/>
            </a:pPr>
            <a:r>
              <a:rPr lang="en-US" dirty="0"/>
              <a:t>• torn, stained or bloody underclothing </a:t>
            </a:r>
          </a:p>
          <a:p>
            <a:pPr marL="0" indent="0">
              <a:buNone/>
            </a:pPr>
            <a:r>
              <a:rPr lang="en-US" dirty="0"/>
              <a:t>• withdrawal, fantasy, or infantile behavior </a:t>
            </a:r>
          </a:p>
          <a:p>
            <a:pPr marL="0" indent="0">
              <a:buNone/>
            </a:pPr>
            <a:r>
              <a:rPr lang="en-US" dirty="0"/>
              <a:t>• pain or itching in the genital area </a:t>
            </a:r>
          </a:p>
          <a:p>
            <a:pPr marL="0" indent="0">
              <a:buNone/>
            </a:pPr>
            <a:r>
              <a:rPr lang="en-US" dirty="0"/>
              <a:t>• bizarre, sophisticated, or unusual sexual behavior or knowledge </a:t>
            </a:r>
          </a:p>
          <a:p>
            <a:pPr marL="0" indent="0">
              <a:buNone/>
            </a:pPr>
            <a:r>
              <a:rPr lang="en-US" dirty="0"/>
              <a:t>• delinquency or running away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9504B-43F2-F433-E510-2F246E842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867" y="2039815"/>
            <a:ext cx="3737987" cy="3321586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/>
              <a:t>Sexual abuse usually is not identified through physical indicators alone. 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A child’s behavior may indicate that he or she has been sexually assaulted or involved in sexual activity.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 The child may confide in someone about the sexual assault or sexual activity.</a:t>
            </a:r>
          </a:p>
        </p:txBody>
      </p:sp>
    </p:spTree>
    <p:extLst>
      <p:ext uri="{BB962C8B-B14F-4D97-AF65-F5344CB8AC3E}">
        <p14:creationId xmlns:p14="http://schemas.microsoft.com/office/powerpoint/2010/main" val="4246545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6898E-D7D2-FE7F-A3A3-934D0C2CF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844F-7EFE-971A-F118-A7614408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b="1" u="sng" dirty="0"/>
              <a:t>Sex Trafficking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6129CB4-A6CF-07EC-A5FB-EA8D5B8F8F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8699" y="1939886"/>
            <a:ext cx="11118870" cy="49551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1523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North Carolina defines sex trafficking as a form of human trafficking under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Google Sans"/>
                <a:hlinkClick r:id="rId2"/>
              </a:rPr>
              <a:t>G.S. 14-43.11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001D35"/>
              </a:solidFill>
              <a:latin typeface="Google Sans"/>
            </a:endParaRPr>
          </a:p>
          <a:p>
            <a:pPr lvl="0" defTabSz="914400">
              <a:buClrTx/>
              <a:buSzTx/>
              <a:buFontTx/>
              <a:buChar char="-"/>
            </a:pPr>
            <a:r>
              <a:rPr lang="en-US" sz="2000" dirty="0"/>
              <a:t>In North Carolina, sex trafficking is defined as inducing a commercial sex act through force, fraud, or coercion, or when the person involved is under 18. </a:t>
            </a:r>
          </a:p>
          <a:p>
            <a:pPr marL="0" lvl="0" indent="0" defTabSz="914400">
              <a:buClrTx/>
              <a:buSzTx/>
              <a:buNone/>
            </a:pPr>
            <a:endParaRPr lang="en-US" sz="2000" dirty="0"/>
          </a:p>
          <a:p>
            <a:pPr marL="0" lvl="0" indent="0" defTabSz="914400">
              <a:buClrTx/>
              <a:buSzTx/>
              <a:buNone/>
            </a:pPr>
            <a:r>
              <a:rPr lang="en-US" sz="2000" dirty="0"/>
              <a:t>-   It also includes the recruitment, harboring, transportation, provision, or obtaining of a person for labor or services through force, fraud, or coercion, leading to involuntary servitude, peonage, debt bondage, or slavery.</a:t>
            </a:r>
          </a:p>
          <a:p>
            <a:pPr marL="0" lvl="0" indent="0" defTabSz="914400">
              <a:buClrTx/>
              <a:buSzTx/>
              <a:buNone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r>
              <a:rPr lang="en-US" dirty="0"/>
              <a:t>Important Notes: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1800" dirty="0"/>
              <a:t>For sex trafficking involving minors, proof of force, fraud, or coercion is not required.</a:t>
            </a:r>
          </a:p>
          <a:p>
            <a:pPr lvl="1"/>
            <a:r>
              <a:rPr lang="en-US" sz="1800" dirty="0"/>
              <a:t>Mistake of age or consent is not a defense in cases with minors.</a:t>
            </a:r>
          </a:p>
          <a:p>
            <a:pPr lvl="1"/>
            <a:r>
              <a:rPr lang="en-US" sz="1800" dirty="0"/>
              <a:t>Penalties are more severe when the victim is a minor.</a:t>
            </a:r>
          </a:p>
          <a:p>
            <a:pPr lvl="1"/>
            <a:r>
              <a:rPr lang="en-US" sz="1800" dirty="0"/>
              <a:t>Trafficking survivors can file civil lawsuits for damages.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6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C9818-5F7E-9838-947D-255957F0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DF25-BF33-4D7A-CF1E-982C638F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/>
              <a:t>Reporting Abuse and Neglect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7D5A-229B-948D-E1AD-D8B7ADB4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1073"/>
            <a:ext cx="10515600" cy="4230356"/>
          </a:xfrm>
        </p:spPr>
        <p:txBody>
          <a:bodyPr>
            <a:normAutofit/>
          </a:bodyPr>
          <a:lstStyle/>
          <a:p>
            <a:r>
              <a:rPr lang="en-US" sz="2800" dirty="0"/>
              <a:t>Child Protective Services/ NCDHHS</a:t>
            </a:r>
          </a:p>
          <a:p>
            <a:pPr lvl="1"/>
            <a:r>
              <a:rPr lang="en-US" sz="2000" dirty="0"/>
              <a:t>336-641-3795 Greensboro</a:t>
            </a:r>
          </a:p>
          <a:p>
            <a:pPr lvl="1"/>
            <a:r>
              <a:rPr lang="en-US" sz="2000" dirty="0"/>
              <a:t>336-641-3000 High Point</a:t>
            </a:r>
          </a:p>
          <a:p>
            <a:pPr lvl="2"/>
            <a:r>
              <a:rPr lang="en-US" sz="2000" dirty="0"/>
              <a:t>Things you will need: </a:t>
            </a:r>
          </a:p>
          <a:p>
            <a:pPr lvl="3"/>
            <a:r>
              <a:rPr lang="en-US" sz="2000" dirty="0"/>
              <a:t>Student’s First &amp; Last Name</a:t>
            </a:r>
          </a:p>
          <a:p>
            <a:pPr lvl="3"/>
            <a:r>
              <a:rPr lang="en-US" sz="2000" dirty="0"/>
              <a:t>Parent’s Name</a:t>
            </a:r>
          </a:p>
          <a:p>
            <a:pPr lvl="3"/>
            <a:r>
              <a:rPr lang="en-US" sz="2000" dirty="0"/>
              <a:t>Date of Birth</a:t>
            </a:r>
          </a:p>
          <a:p>
            <a:pPr lvl="3"/>
            <a:r>
              <a:rPr lang="en-US" sz="2000" dirty="0"/>
              <a:t>Address</a:t>
            </a:r>
          </a:p>
          <a:p>
            <a:pPr lvl="3"/>
            <a:r>
              <a:rPr lang="en-US" sz="2000" dirty="0"/>
              <a:t>Firsthand Details of Concern</a:t>
            </a:r>
          </a:p>
        </p:txBody>
      </p:sp>
    </p:spTree>
    <p:extLst>
      <p:ext uri="{BB962C8B-B14F-4D97-AF65-F5344CB8AC3E}">
        <p14:creationId xmlns:p14="http://schemas.microsoft.com/office/powerpoint/2010/main" val="3508953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9B47-F8F7-E443-BA7E-8DDD1409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In School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F25F9-DCEB-3976-AD51-6A51E381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u="sng" dirty="0"/>
              <a:t>McKinney- Vento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55687-8C0D-DEB7-23C3-E99DD48AE8B3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E0FBA-6359-7329-40E8-1701D8D36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u="sng" dirty="0"/>
              <a:t>Food Pantry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9AF58E-E15D-719C-A30E-D723E77E0075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6075A0-6A03-6EDC-7DAC-9D8EBF6F5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134" y="2603501"/>
            <a:ext cx="3717711" cy="576262"/>
          </a:xfrm>
        </p:spPr>
        <p:txBody>
          <a:bodyPr/>
          <a:lstStyle/>
          <a:p>
            <a:r>
              <a:rPr lang="en-US" b="1" u="sng" dirty="0"/>
              <a:t>Clothes &amp; Supply Closet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67C58-30FE-A9B2-A193-D5787A0AA3C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Keys to a home">
            <a:extLst>
              <a:ext uri="{FF2B5EF4-FFF2-40B4-BE49-F238E27FC236}">
                <a16:creationId xmlns:a16="http://schemas.microsoft.com/office/drawing/2014/main" id="{B20B1597-2DEA-6C8E-A2E7-08EB3D32F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2" y="3179762"/>
            <a:ext cx="3141878" cy="2951391"/>
          </a:xfrm>
          <a:prstGeom prst="rect">
            <a:avLst/>
          </a:prstGeom>
        </p:spPr>
      </p:pic>
      <p:pic>
        <p:nvPicPr>
          <p:cNvPr id="12" name="Picture 11" descr="Donation box with clothes on table">
            <a:extLst>
              <a:ext uri="{FF2B5EF4-FFF2-40B4-BE49-F238E27FC236}">
                <a16:creationId xmlns:a16="http://schemas.microsoft.com/office/drawing/2014/main" id="{A83A8678-5A40-0DA2-728F-BE885E8DA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63" y="3179762"/>
            <a:ext cx="3184702" cy="2847293"/>
          </a:xfrm>
          <a:prstGeom prst="rect">
            <a:avLst/>
          </a:prstGeom>
        </p:spPr>
      </p:pic>
      <p:pic>
        <p:nvPicPr>
          <p:cNvPr id="14" name="Picture 13" descr="Dry food items in cardboard box">
            <a:extLst>
              <a:ext uri="{FF2B5EF4-FFF2-40B4-BE49-F238E27FC236}">
                <a16:creationId xmlns:a16="http://schemas.microsoft.com/office/drawing/2014/main" id="{2EDA1130-0B41-D09A-47E4-302815664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31" y="3179762"/>
            <a:ext cx="3197333" cy="28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19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Mental health awareness mural">
            <a:extLst>
              <a:ext uri="{FF2B5EF4-FFF2-40B4-BE49-F238E27FC236}">
                <a16:creationId xmlns:a16="http://schemas.microsoft.com/office/drawing/2014/main" id="{B44D38AE-9641-53C6-7882-105F550DA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r="46755"/>
          <a:stretch>
            <a:fillRect/>
          </a:stretch>
        </p:blipFill>
        <p:spPr>
          <a:xfrm>
            <a:off x="0" y="416238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3577E-E0C8-6496-EBCB-E35D6402B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3153753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Mental Health Trainings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6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42DD-A9CD-8BE3-27B2-B5E40814C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EF84-CE62-0F0C-8B72-4218370D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61440"/>
            <a:ext cx="4799260" cy="4200029"/>
          </a:xfrm>
        </p:spPr>
        <p:txBody>
          <a:bodyPr/>
          <a:lstStyle/>
          <a:p>
            <a:pPr algn="ctr"/>
            <a:r>
              <a:rPr lang="en-US" b="1" dirty="0">
                <a:ea typeface="+mj-lt"/>
                <a:cs typeface="+mj-lt"/>
              </a:rPr>
              <a:t>Required </a:t>
            </a:r>
            <a:br>
              <a:rPr lang="en-US" b="1" dirty="0">
                <a:ea typeface="+mj-lt"/>
                <a:cs typeface="+mj-lt"/>
              </a:rPr>
            </a:br>
            <a:r>
              <a:rPr lang="en-US" b="1" dirty="0">
                <a:ea typeface="+mj-lt"/>
                <a:cs typeface="+mj-lt"/>
              </a:rPr>
              <a:t>School- Based </a:t>
            </a:r>
            <a:br>
              <a:rPr lang="en-US" b="1" dirty="0">
                <a:ea typeface="+mj-lt"/>
                <a:cs typeface="+mj-lt"/>
              </a:rPr>
            </a:br>
            <a:r>
              <a:rPr lang="en-US" b="1" dirty="0">
                <a:ea typeface="+mj-lt"/>
                <a:cs typeface="+mj-lt"/>
              </a:rPr>
              <a:t>Mental Health </a:t>
            </a:r>
            <a:br>
              <a:rPr lang="en-US" b="1" dirty="0">
                <a:ea typeface="+mj-lt"/>
                <a:cs typeface="+mj-lt"/>
              </a:rPr>
            </a:br>
            <a:r>
              <a:rPr lang="en-US" b="1" dirty="0">
                <a:ea typeface="+mj-lt"/>
                <a:cs typeface="+mj-lt"/>
              </a:rPr>
              <a:t>Trainings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45627-68DC-1082-AEA7-237188135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1912" y="413884"/>
            <a:ext cx="5625966" cy="5824882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ea typeface="+mn-lt"/>
                <a:cs typeface="+mn-lt"/>
              </a:rPr>
              <a:t>Youth Mental Health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ea typeface="+mn-lt"/>
                <a:cs typeface="+mn-lt"/>
              </a:rPr>
              <a:t>Substance Misuse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ea typeface="+mn-lt"/>
                <a:cs typeface="+mn-lt"/>
              </a:rPr>
              <a:t>Suicide Prevention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ea typeface="+mn-lt"/>
                <a:cs typeface="+mn-lt"/>
              </a:rPr>
              <a:t>Teenage Dating Violence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ea typeface="+mn-lt"/>
                <a:cs typeface="+mn-lt"/>
              </a:rPr>
              <a:t>Child Sexual Abuse Prevention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ea typeface="+mn-lt"/>
                <a:cs typeface="+mn-lt"/>
              </a:rPr>
              <a:t>Sex Trafficking Prevention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921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0D2A3-69FD-8917-0A76-7D05B890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63" y="1143000"/>
            <a:ext cx="9509469" cy="489204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93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ABC00-F14D-2852-245F-13D577AB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Suicide Prevention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2BD7-D361-3F81-FFEF-62F40758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97723"/>
            <a:ext cx="10110923" cy="4314092"/>
          </a:xfrm>
        </p:spPr>
        <p:txBody>
          <a:bodyPr>
            <a:normAutofit/>
          </a:bodyPr>
          <a:lstStyle/>
          <a:p>
            <a:pPr algn="l"/>
            <a:r>
              <a:rPr lang="en-US" sz="2400" b="1" i="0" dirty="0">
                <a:solidFill>
                  <a:srgbClr val="565656"/>
                </a:solidFill>
                <a:effectLst/>
                <a:latin typeface="Montserrat" panose="020B0604020202020204" pitchFamily="2" charset="0"/>
              </a:rPr>
              <a:t>Did you know that:</a:t>
            </a:r>
            <a:endParaRPr lang="en-US" sz="2400" b="0" i="0" dirty="0">
              <a:solidFill>
                <a:srgbClr val="565656"/>
              </a:solidFill>
              <a:effectLst/>
              <a:latin typeface="Montserrat" panose="020B060402020202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565656"/>
                </a:solidFill>
                <a:effectLst/>
                <a:latin typeface="Montserrat" panose="020B0604020202020204" pitchFamily="2" charset="0"/>
              </a:rPr>
              <a:t>Suicide is the 3rd leading cause of death for youth ages 10-24?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565656"/>
                </a:solidFill>
                <a:effectLst/>
                <a:latin typeface="Montserrat" panose="020B0604020202020204" pitchFamily="2" charset="0"/>
              </a:rPr>
              <a:t>One in 11 school age students made a suicide attempt in the last 12 months?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565656"/>
                </a:solidFill>
                <a:effectLst/>
                <a:latin typeface="Montserrat" panose="020B0604020202020204" pitchFamily="2" charset="0"/>
              </a:rPr>
              <a:t>86% of school psychologists surveyed, reported that they had counseled a student who had threatened or attempted suicide?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65656"/>
                </a:solidFill>
                <a:latin typeface="Montserrat" panose="020B0604020202020204" pitchFamily="2" charset="0"/>
              </a:rPr>
              <a:t>Prevention= Know the Warning Signs &amp; Build Relationships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565656"/>
                </a:solidFill>
                <a:effectLst/>
                <a:latin typeface="Montserrat" panose="020B0604020202020204" pitchFamily="2" charset="0"/>
              </a:rPr>
              <a:t>Postvention= Stay Connected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9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86CD0-3B49-9F47-2200-12BA9639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017"/>
          <a:stretch>
            <a:fillRect/>
          </a:stretch>
        </p:blipFill>
        <p:spPr>
          <a:xfrm>
            <a:off x="1828800" y="801795"/>
            <a:ext cx="8449056" cy="52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5ADB-5B98-50B6-A6CF-5467CEDF3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61440"/>
            <a:ext cx="4799260" cy="4200029"/>
          </a:xfrm>
        </p:spPr>
        <p:txBody>
          <a:bodyPr/>
          <a:lstStyle/>
          <a:p>
            <a:r>
              <a:rPr lang="en-US" sz="6600" b="1" u="sng" dirty="0">
                <a:ea typeface="+mj-lt"/>
                <a:cs typeface="+mj-lt"/>
              </a:rPr>
              <a:t>AGENDA</a:t>
            </a:r>
            <a:endParaRPr lang="en-US" sz="6600" u="sn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669BA-C1A5-408F-F262-815C5200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853" y="671792"/>
            <a:ext cx="5416085" cy="5824882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Elephant"/>
              </a:rPr>
              <a:t>Title IX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2"/>
              </a:solidFill>
              <a:latin typeface="Elephan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Elephant"/>
              </a:rPr>
              <a:t>Mandated Reporting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2"/>
              </a:solidFill>
              <a:latin typeface="Elephan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Elephant"/>
              </a:rPr>
              <a:t>Mental Health  Trainings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2"/>
              </a:solidFill>
              <a:latin typeface="Elephan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Elephant"/>
              </a:rPr>
              <a:t>Suicide Prevention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2"/>
              </a:solidFill>
              <a:latin typeface="Elephan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Elephant"/>
              </a:rPr>
              <a:t>Bullying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2"/>
              </a:solidFill>
              <a:latin typeface="Elephan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latin typeface="Elephant"/>
              </a:rPr>
              <a:t>Social- Emotional Learning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2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72C0-701E-7F1F-DCEE-598B9284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Risk &amp; Protective Factors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442236-B1CE-487D-911B-96AA1655B1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2996" y="2267711"/>
            <a:ext cx="3894732" cy="417901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C253769-8207-A80D-0328-A6A38E0BD8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6248" t="3676" r="4208" b="2824"/>
          <a:stretch>
            <a:fillRect/>
          </a:stretch>
        </p:blipFill>
        <p:spPr>
          <a:xfrm>
            <a:off x="1547794" y="2267711"/>
            <a:ext cx="3894732" cy="417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8EF1-DCC0-F142-B8E1-A898469FE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Suicide Intervention Protocol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F5AC6B-B988-F2B3-7CFD-28596C903D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88576" y="2120459"/>
          <a:ext cx="8824913" cy="4293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966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788B-B509-6CB5-692C-CC181C67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7ED37-1501-7D8F-D475-4D8767260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3" y="2603500"/>
            <a:ext cx="9876461" cy="391453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u="sng" dirty="0"/>
              <a:t>Bullying</a:t>
            </a:r>
            <a:r>
              <a:rPr lang="en-US" sz="2800" dirty="0"/>
              <a:t> is the use of force, coercion, hurtful teasing, comments, or threats, in order to abuse, aggressively dominate, or intimidate others. The behavior is often </a:t>
            </a:r>
            <a:r>
              <a:rPr lang="en-US" sz="2800" u="sng" dirty="0"/>
              <a:t>repeated</a:t>
            </a:r>
            <a:r>
              <a:rPr lang="en-US" sz="2800" dirty="0"/>
              <a:t> and </a:t>
            </a:r>
            <a:r>
              <a:rPr lang="en-US" sz="2800" u="sng" dirty="0"/>
              <a:t>habitual</a:t>
            </a:r>
            <a:r>
              <a:rPr lang="en-US" sz="28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65656"/>
              </a:solidFill>
              <a:latin typeface="Montserrat" panose="020B06040202020202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65656"/>
                </a:solidFill>
                <a:latin typeface="Montserrat" panose="020B0604020202020204" pitchFamily="2" charset="0"/>
              </a:rPr>
              <a:t>Bullying, Conflict, Mean Moments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70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79488-66CA-D25E-F2BA-9FAB57D87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993" y="1167788"/>
            <a:ext cx="9928014" cy="4193487"/>
          </a:xfrm>
        </p:spPr>
        <p:txBody>
          <a:bodyPr/>
          <a:lstStyle/>
          <a:p>
            <a:pPr algn="ctr"/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</a:b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  <a:t>Social- Emotional Learning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  <a:t>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  <a:t>&amp;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</a:b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1B782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  <a:t>Character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1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6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81" name="Google Shape;681;p6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82" name="Google Shape;682;p6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83" name="Google Shape;683;p6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84" name="Google Shape;684;p60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85" name="Google Shape;685;p60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86" name="Google Shape;686;p60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87" name="Google Shape;687;p6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</p:grpSp>
      <p:sp>
        <p:nvSpPr>
          <p:cNvPr id="688" name="Google Shape;688;p60"/>
          <p:cNvSpPr txBox="1"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4000"/>
              <a:buFont typeface="Century Gothic"/>
              <a:buNone/>
            </a:pPr>
            <a:r>
              <a:rPr lang="en-US" sz="4000" b="1">
                <a:solidFill>
                  <a:srgbClr val="EBEBEB"/>
                </a:solidFill>
              </a:rPr>
              <a:t>SEL Morning Meetings</a:t>
            </a:r>
            <a:endParaRPr/>
          </a:p>
        </p:txBody>
      </p:sp>
      <p:sp>
        <p:nvSpPr>
          <p:cNvPr id="689" name="Google Shape;689;p6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grpSp>
        <p:nvGrpSpPr>
          <p:cNvPr id="690" name="Google Shape;690;p60"/>
          <p:cNvGrpSpPr/>
          <p:nvPr/>
        </p:nvGrpSpPr>
        <p:grpSpPr>
          <a:xfrm>
            <a:off x="5181644" y="568689"/>
            <a:ext cx="6391275" cy="5887146"/>
            <a:chOff x="0" y="4098"/>
            <a:chExt cx="6391275" cy="5238489"/>
          </a:xfrm>
        </p:grpSpPr>
        <p:sp>
          <p:nvSpPr>
            <p:cNvPr id="691" name="Google Shape;691;p60"/>
            <p:cNvSpPr/>
            <p:nvPr/>
          </p:nvSpPr>
          <p:spPr>
            <a:xfrm>
              <a:off x="0" y="4098"/>
              <a:ext cx="6391275" cy="873081"/>
            </a:xfrm>
            <a:prstGeom prst="roundRect">
              <a:avLst>
                <a:gd name="adj" fmla="val 10000"/>
              </a:avLst>
            </a:prstGeom>
            <a:solidFill>
              <a:srgbClr val="E3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92" name="Google Shape;692;p60"/>
            <p:cNvSpPr/>
            <p:nvPr/>
          </p:nvSpPr>
          <p:spPr>
            <a:xfrm>
              <a:off x="264107" y="200542"/>
              <a:ext cx="480194" cy="48019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93" name="Google Shape;693;p60"/>
            <p:cNvSpPr/>
            <p:nvPr/>
          </p:nvSpPr>
          <p:spPr>
            <a:xfrm>
              <a:off x="1008409" y="4098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94" name="Google Shape;694;p60"/>
            <p:cNvSpPr txBox="1"/>
            <p:nvPr/>
          </p:nvSpPr>
          <p:spPr>
            <a:xfrm>
              <a:off x="1008409" y="4098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00" tIns="92400" rIns="92400" bIns="92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entury Gothic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Build relationships, better connections and sense of community in the classroom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95" name="Google Shape;695;p60"/>
            <p:cNvSpPr/>
            <p:nvPr/>
          </p:nvSpPr>
          <p:spPr>
            <a:xfrm>
              <a:off x="0" y="1095450"/>
              <a:ext cx="6391275" cy="873081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96" name="Google Shape;696;p60"/>
            <p:cNvSpPr/>
            <p:nvPr/>
          </p:nvSpPr>
          <p:spPr>
            <a:xfrm>
              <a:off x="264107" y="1291894"/>
              <a:ext cx="480194" cy="48019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97" name="Google Shape;697;p60"/>
            <p:cNvSpPr/>
            <p:nvPr/>
          </p:nvSpPr>
          <p:spPr>
            <a:xfrm>
              <a:off x="1008409" y="1095450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98" name="Google Shape;698;p60"/>
            <p:cNvSpPr txBox="1"/>
            <p:nvPr/>
          </p:nvSpPr>
          <p:spPr>
            <a:xfrm>
              <a:off x="1008409" y="1095450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00" tIns="92400" rIns="92400" bIns="92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entury Gothic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Helps regulate emotions and focus on learning for the day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699" name="Google Shape;699;p60"/>
            <p:cNvSpPr/>
            <p:nvPr/>
          </p:nvSpPr>
          <p:spPr>
            <a:xfrm>
              <a:off x="0" y="2186802"/>
              <a:ext cx="6391275" cy="873081"/>
            </a:xfrm>
            <a:prstGeom prst="roundRect">
              <a:avLst>
                <a:gd name="adj" fmla="val 10000"/>
              </a:avLst>
            </a:prstGeom>
            <a:solidFill>
              <a:srgbClr val="E69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0" name="Google Shape;700;p60"/>
            <p:cNvSpPr/>
            <p:nvPr/>
          </p:nvSpPr>
          <p:spPr>
            <a:xfrm>
              <a:off x="264107" y="2383246"/>
              <a:ext cx="480194" cy="48019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1" name="Google Shape;701;p60"/>
            <p:cNvSpPr/>
            <p:nvPr/>
          </p:nvSpPr>
          <p:spPr>
            <a:xfrm>
              <a:off x="1008409" y="2186802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2" name="Google Shape;702;p60"/>
            <p:cNvSpPr txBox="1"/>
            <p:nvPr/>
          </p:nvSpPr>
          <p:spPr>
            <a:xfrm>
              <a:off x="1008409" y="2186802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00" tIns="92400" rIns="92400" bIns="92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entury Gothic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Establishes goals, how’s everyone feeling, how you can support each other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3" name="Google Shape;703;p60"/>
            <p:cNvSpPr/>
            <p:nvPr/>
          </p:nvSpPr>
          <p:spPr>
            <a:xfrm>
              <a:off x="0" y="3278154"/>
              <a:ext cx="6391275" cy="873081"/>
            </a:xfrm>
            <a:prstGeom prst="roundRect">
              <a:avLst>
                <a:gd name="adj" fmla="val 10000"/>
              </a:avLst>
            </a:prstGeom>
            <a:solidFill>
              <a:srgbClr val="9B68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4" name="Google Shape;704;p60"/>
            <p:cNvSpPr/>
            <p:nvPr/>
          </p:nvSpPr>
          <p:spPr>
            <a:xfrm>
              <a:off x="264107" y="3474597"/>
              <a:ext cx="480194" cy="48019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5" name="Google Shape;705;p60"/>
            <p:cNvSpPr/>
            <p:nvPr/>
          </p:nvSpPr>
          <p:spPr>
            <a:xfrm>
              <a:off x="1008409" y="3278154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6" name="Google Shape;706;p60"/>
            <p:cNvSpPr txBox="1"/>
            <p:nvPr/>
          </p:nvSpPr>
          <p:spPr>
            <a:xfrm>
              <a:off x="1008409" y="3278154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00" tIns="92400" rIns="92400" bIns="92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entury Gothic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Brief (</a:t>
              </a:r>
              <a:r>
                <a:rPr lang="en-US" sz="19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5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- 15 min.)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7" name="Google Shape;707;p60"/>
            <p:cNvSpPr/>
            <p:nvPr/>
          </p:nvSpPr>
          <p:spPr>
            <a:xfrm>
              <a:off x="0" y="4369506"/>
              <a:ext cx="6391275" cy="873081"/>
            </a:xfrm>
            <a:prstGeom prst="roundRect">
              <a:avLst>
                <a:gd name="adj" fmla="val 10000"/>
              </a:avLst>
            </a:prstGeom>
            <a:solidFill>
              <a:srgbClr val="D53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8" name="Google Shape;708;p60"/>
            <p:cNvSpPr/>
            <p:nvPr/>
          </p:nvSpPr>
          <p:spPr>
            <a:xfrm>
              <a:off x="264107" y="4565949"/>
              <a:ext cx="480194" cy="48019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09" name="Google Shape;709;p60"/>
            <p:cNvSpPr/>
            <p:nvPr/>
          </p:nvSpPr>
          <p:spPr>
            <a:xfrm>
              <a:off x="1008409" y="4369506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710" name="Google Shape;710;p60"/>
            <p:cNvSpPr txBox="1"/>
            <p:nvPr/>
          </p:nvSpPr>
          <p:spPr>
            <a:xfrm>
              <a:off x="1008409" y="4369506"/>
              <a:ext cx="5382865" cy="873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00" tIns="92400" rIns="92400" bIns="924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Century Gothic"/>
                <a:buNone/>
                <a:tabLst/>
                <a:defRPr/>
              </a:pPr>
              <a:r>
                <a:rPr kumimoji="0" lang="en-US" sz="1900" b="1" i="0" u="sng" strike="noStrike" kern="1200" cap="none" spc="0" normalizeH="0" baseline="0" noProof="0">
                  <a:ln>
                    <a:noFill/>
                  </a:ln>
                  <a:solidFill>
                    <a:srgbClr val="BF3F6C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  <a:hlinkClick r:id="rId9"/>
                </a:rPr>
                <a:t>https://youtu.be/U6_pLkwaCeY</a:t>
              </a: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51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6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u="sng" dirty="0"/>
              <a:t>Character Education</a:t>
            </a:r>
            <a:endParaRPr u="sng" dirty="0"/>
          </a:p>
        </p:txBody>
      </p:sp>
      <p:graphicFrame>
        <p:nvGraphicFramePr>
          <p:cNvPr id="642" name="Google Shape;642;p56"/>
          <p:cNvGraphicFramePr/>
          <p:nvPr>
            <p:extLst>
              <p:ext uri="{D42A27DB-BD31-4B8C-83A1-F6EECF244321}">
                <p14:modId xmlns:p14="http://schemas.microsoft.com/office/powerpoint/2010/main" val="2461270354"/>
              </p:ext>
            </p:extLst>
          </p:nvPr>
        </p:nvGraphicFramePr>
        <p:xfrm>
          <a:off x="1154954" y="1657113"/>
          <a:ext cx="8824875" cy="52447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4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85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29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sng" strike="noStrike" cap="none" dirty="0"/>
                        <a:t>August/ September</a:t>
                      </a:r>
                      <a:endParaRPr sz="2800" u="sng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rgbClr val="FF0000"/>
                          </a:solidFill>
                        </a:rPr>
                        <a:t>Self- Discipline/ Responsibility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2800" b="1" u="sng" strike="noStrike" cap="none" dirty="0"/>
                        <a:t>October</a:t>
                      </a:r>
                      <a:endParaRPr sz="2800" u="sng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FFC000"/>
                          </a:solidFill>
                        </a:rPr>
                        <a:t>Respect</a:t>
                      </a:r>
                      <a:endParaRPr sz="2800" dirty="0">
                        <a:solidFill>
                          <a:srgbClr val="FFC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2800" b="1" u="sng" strike="noStrike" cap="none" dirty="0"/>
                        <a:t>November</a:t>
                      </a:r>
                      <a:endParaRPr sz="2800" u="sng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rgbClr val="00B050"/>
                          </a:solidFill>
                        </a:rPr>
                        <a:t>Gratitude/ Appreciation</a:t>
                      </a:r>
                      <a:endParaRPr sz="2400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11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sng" strike="noStrike" cap="none" dirty="0"/>
                        <a:t>December</a:t>
                      </a:r>
                      <a:endParaRPr sz="2800" u="sng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0070C0"/>
                          </a:solidFill>
                        </a:rPr>
                        <a:t>Kindness</a:t>
                      </a:r>
                      <a:endParaRPr sz="2800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sng" strike="noStrike" cap="none" dirty="0"/>
                        <a:t>January</a:t>
                      </a:r>
                      <a:endParaRPr sz="2800" u="sng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7030A0"/>
                          </a:solidFill>
                        </a:rPr>
                        <a:t>Courage</a:t>
                      </a:r>
                      <a:endParaRPr sz="2800" dirty="0">
                        <a:solidFill>
                          <a:srgbClr val="7030A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sng" strike="noStrike" cap="none" dirty="0"/>
                        <a:t>February</a:t>
                      </a:r>
                      <a:endParaRPr sz="2800" u="sng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C00000"/>
                          </a:solidFill>
                        </a:rPr>
                        <a:t>Compassion</a:t>
                      </a:r>
                      <a:endParaRPr sz="2800" dirty="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9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sng" strike="noStrike" cap="none" dirty="0"/>
                        <a:t>March</a:t>
                      </a:r>
                      <a:endParaRPr sz="2800" u="sng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92D050"/>
                          </a:solidFill>
                        </a:rPr>
                        <a:t>Integrity/ Honesty</a:t>
                      </a:r>
                      <a:endParaRPr sz="2800" dirty="0">
                        <a:solidFill>
                          <a:srgbClr val="92D05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sng" strike="noStrike" cap="none" dirty="0"/>
                        <a:t>April</a:t>
                      </a:r>
                      <a:endParaRPr sz="2800" u="sng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00B0F0"/>
                          </a:solidFill>
                        </a:rPr>
                        <a:t>Perseverance</a:t>
                      </a:r>
                      <a:endParaRPr sz="2800" dirty="0">
                        <a:solidFill>
                          <a:srgbClr val="00B0F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sng" strike="noStrike" cap="none" dirty="0"/>
                        <a:t>May</a:t>
                      </a:r>
                      <a:endParaRPr sz="2800" u="sng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>
                          <a:solidFill>
                            <a:srgbClr val="002060"/>
                          </a:solidFill>
                        </a:rPr>
                        <a:t>Patience</a:t>
                      </a:r>
                      <a:endParaRPr sz="2800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75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2A95E7-C6EA-471C-19BD-BA76BA8A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02" y="340114"/>
            <a:ext cx="11575701" cy="61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59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63" descr="A picture containing room, scene, gambling house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8673" r="16959" b="-2"/>
          <a:stretch/>
        </p:blipFill>
        <p:spPr>
          <a:xfrm>
            <a:off x="284704" y="316522"/>
            <a:ext cx="5730864" cy="622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3" descr="A picture containing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3779" r="9080" b="2"/>
          <a:stretch/>
        </p:blipFill>
        <p:spPr>
          <a:xfrm>
            <a:off x="6015567" y="316524"/>
            <a:ext cx="5891730" cy="6224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311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>
                <a:lumMod val="50000"/>
              </a:schemeClr>
            </a:gs>
          </a:gsLst>
          <a:lin ang="78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5E03F0-F396-D8E5-8A65-B8578E227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81B2023-88A6-B87F-054F-3E460415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831" y="173735"/>
            <a:ext cx="4409514" cy="2203704"/>
          </a:xfrm>
        </p:spPr>
        <p:txBody>
          <a:bodyPr/>
          <a:lstStyle/>
          <a:p>
            <a:r>
              <a:rPr lang="en-US" dirty="0"/>
              <a:t>THANK YOU!!!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4737C-E809-D95D-315C-6AFB4444E1E0}"/>
              </a:ext>
            </a:extLst>
          </p:cNvPr>
          <p:cNvSpPr txBox="1"/>
          <p:nvPr/>
        </p:nvSpPr>
        <p:spPr>
          <a:xfrm>
            <a:off x="835830" y="3429000"/>
            <a:ext cx="5647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Dawn Moreland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School Counselor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336-271-9030 Ext. 114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morelandd@nextgenerationacademy.net</a:t>
            </a:r>
          </a:p>
        </p:txBody>
      </p:sp>
    </p:spTree>
    <p:extLst>
      <p:ext uri="{BB962C8B-B14F-4D97-AF65-F5344CB8AC3E}">
        <p14:creationId xmlns:p14="http://schemas.microsoft.com/office/powerpoint/2010/main" val="1265833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C168-DA94-A94C-AE11-2C2DAA11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Disclaimer</a:t>
            </a:r>
          </a:p>
        </p:txBody>
      </p:sp>
      <p:pic>
        <p:nvPicPr>
          <p:cNvPr id="6" name="Picture Placeholder 5" descr="Blue megaphone with sound wave ribbons">
            <a:extLst>
              <a:ext uri="{FF2B5EF4-FFF2-40B4-BE49-F238E27FC236}">
                <a16:creationId xmlns:a16="http://schemas.microsoft.com/office/drawing/2014/main" id="{B0005AE4-FC7F-DC57-0BEE-1C51BF0A45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9" b="2263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AA6E0-4601-C686-CADD-1BB2BEB14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The contents of this training are very sensitive in nature. </a:t>
            </a:r>
          </a:p>
        </p:txBody>
      </p:sp>
    </p:spTree>
    <p:extLst>
      <p:ext uri="{BB962C8B-B14F-4D97-AF65-F5344CB8AC3E}">
        <p14:creationId xmlns:p14="http://schemas.microsoft.com/office/powerpoint/2010/main" val="143898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>
          <a:extLst>
            <a:ext uri="{FF2B5EF4-FFF2-40B4-BE49-F238E27FC236}">
              <a16:creationId xmlns:a16="http://schemas.microsoft.com/office/drawing/2014/main" id="{851B0D1D-E3FC-C866-7EF7-2D0D1292A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7">
            <a:extLst>
              <a:ext uri="{FF2B5EF4-FFF2-40B4-BE49-F238E27FC236}">
                <a16:creationId xmlns:a16="http://schemas.microsoft.com/office/drawing/2014/main" id="{CC6FE3BF-CEF9-AF0B-7CA9-1C75170884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2AF3C5-FEB7-6693-6560-B6BAD8736564}"/>
              </a:ext>
            </a:extLst>
          </p:cNvPr>
          <p:cNvSpPr txBox="1"/>
          <p:nvPr/>
        </p:nvSpPr>
        <p:spPr>
          <a:xfrm>
            <a:off x="2907323" y="5486400"/>
            <a:ext cx="5978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 the Canvas Training Link: </a:t>
            </a:r>
          </a:p>
          <a:p>
            <a:r>
              <a:rPr lang="en-US" sz="24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https://nga.instructure.com/courses/1422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394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0D17-2965-F9A9-C97A-288E5BDA7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5">
            <a:extLst>
              <a:ext uri="{FF2B5EF4-FFF2-40B4-BE49-F238E27FC236}">
                <a16:creationId xmlns:a16="http://schemas.microsoft.com/office/drawing/2014/main" id="{B46AE0DA-70EA-6416-F8AA-7E75565FF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 descr="Little child holding on to adult's hand">
            <a:extLst>
              <a:ext uri="{FF2B5EF4-FFF2-40B4-BE49-F238E27FC236}">
                <a16:creationId xmlns:a16="http://schemas.microsoft.com/office/drawing/2014/main" id="{15D8D33C-45D9-1EA5-0AA9-A6C699DC7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22804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D1B339AF-868A-A5B8-4228-651B64C5C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1776D-8D6F-36C4-73E5-A5BDED6E2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3153753"/>
          </a:xfrm>
        </p:spPr>
        <p:txBody>
          <a:bodyPr>
            <a:normAutofit/>
          </a:bodyPr>
          <a:lstStyle/>
          <a:p>
            <a:r>
              <a:rPr lang="en-US"/>
              <a:t>Mandated Reporting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97A4A7-B5A0-1F88-7554-87B22C629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5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93952-6A4A-3BDF-32F7-4201B89C5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68F17-E10C-5D7A-22EA-241ED49D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u="sng" dirty="0"/>
              <a:t>Mandated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8132F-9D7D-147F-2DE3-8AE89465B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46" y="2274277"/>
            <a:ext cx="11230708" cy="4396154"/>
          </a:xfrm>
        </p:spPr>
        <p:txBody>
          <a:bodyPr>
            <a:normAutofit/>
          </a:bodyPr>
          <a:lstStyle/>
          <a:p>
            <a:pPr algn="l" fontAlgn="ctr"/>
            <a:r>
              <a:rPr lang="en-US" sz="2600" b="0" i="0" dirty="0">
                <a:solidFill>
                  <a:srgbClr val="001D35"/>
                </a:solidFill>
                <a:effectLst/>
                <a:latin typeface="Google Sans"/>
              </a:rPr>
              <a:t>North Carolina law requires people and institutions to report suspected child abuse, neglect, or dependency to the local Department of Social Services (DSS): </a:t>
            </a:r>
          </a:p>
          <a:p>
            <a:pPr algn="l" fontAlgn="ctr"/>
            <a:endParaRPr lang="en-US" sz="2000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sz="2000" b="1" i="0" u="sng" dirty="0">
                <a:solidFill>
                  <a:srgbClr val="001D35"/>
                </a:solidFill>
                <a:effectLst/>
                <a:latin typeface="Google Sans"/>
              </a:rPr>
              <a:t>Who must report: </a:t>
            </a:r>
            <a: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  <a:t>Anyone</a:t>
            </a:r>
            <a:r>
              <a:rPr lang="en-US" sz="2000" dirty="0">
                <a:solidFill>
                  <a:srgbClr val="001D35"/>
                </a:solidFill>
                <a:latin typeface="Google Sans"/>
              </a:rPr>
              <a:t> </a:t>
            </a:r>
            <a: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  <a:t>who has a reasonable cause to suspect abuse, neglect, or dependency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sz="2000" b="1" i="0" u="sng" dirty="0">
                <a:solidFill>
                  <a:srgbClr val="001D35"/>
                </a:solidFill>
                <a:effectLst/>
                <a:latin typeface="Google Sans"/>
              </a:rPr>
              <a:t>What to report: </a:t>
            </a:r>
            <a: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  <a:t>Any information about the child and what makes you suspect physical, </a:t>
            </a:r>
            <a:r>
              <a:rPr lang="en-US" sz="2000" dirty="0">
                <a:solidFill>
                  <a:srgbClr val="001D35"/>
                </a:solidFill>
                <a:latin typeface="Google Sans"/>
              </a:rPr>
              <a:t>emotional, or sexual </a:t>
            </a:r>
            <a: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  <a:t>abuse or neglect.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en-US" sz="2000" b="1" i="0" u="sng" dirty="0">
                <a:solidFill>
                  <a:srgbClr val="001D35"/>
                </a:solidFill>
                <a:effectLst/>
                <a:latin typeface="Google Sans"/>
              </a:rPr>
              <a:t>How to report: </a:t>
            </a:r>
            <a: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  <a:t>Call or write to the DSS/CPS in the county where the child lives  </a:t>
            </a:r>
          </a:p>
          <a:p>
            <a:pPr lvl="1" fontAlgn="ctr">
              <a:buFont typeface="Arial" panose="020B0604020202020204" pitchFamily="34" charset="0"/>
              <a:buChar char="•"/>
            </a:pPr>
            <a:r>
              <a:rPr lang="en-US" sz="1800" dirty="0"/>
              <a:t>336-641-3795 Greensboro</a:t>
            </a:r>
            <a:endParaRPr lang="en-US" sz="2000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1" i="0" u="sng" dirty="0">
                <a:solidFill>
                  <a:srgbClr val="001D35"/>
                </a:solidFill>
                <a:effectLst/>
                <a:latin typeface="Google Sans"/>
              </a:rPr>
              <a:t>Liability: </a:t>
            </a:r>
            <a: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  <a:t>Reporters are immune from civil or criminal liability if they report in good faith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7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E9EDE-80DC-02A3-847F-1A3080BFF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D9B95C6-981F-189E-1565-93CCBF9E7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8B085-B87E-A556-3464-465788439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4D9816-3F5E-E7D7-AE23-8CC178B0A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noFill/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5D3D0C-C1A2-0972-1F20-142DCE05A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7736127-47AA-D519-F8F4-48D43914A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2B66A6-F720-1FF7-5A3A-FF26E3B5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166" y="821095"/>
            <a:ext cx="9230185" cy="679459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Types of Abuse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8F15F67-8FC7-3EAF-45AE-FF9C9E48A9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480755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1128166" y="1664677"/>
          <a:ext cx="9326841" cy="4721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0755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75559-0630-2B9F-30CA-5441F616E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DF730-3518-ECE6-9DDA-7973662CD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6" y="944545"/>
            <a:ext cx="3888711" cy="834013"/>
          </a:xfrm>
        </p:spPr>
        <p:txBody>
          <a:bodyPr/>
          <a:lstStyle/>
          <a:p>
            <a:r>
              <a:rPr lang="en-US" sz="2800" b="1" u="sng" dirty="0"/>
              <a:t>Physical Abuse: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31744-0261-9CFA-1372-BD1A0AD80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916" y="1142999"/>
            <a:ext cx="5747658" cy="5227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u="sng" dirty="0"/>
              <a:t>Physical Indicators: </a:t>
            </a:r>
          </a:p>
          <a:p>
            <a:pPr>
              <a:buFontTx/>
              <a:buChar char="-"/>
            </a:pPr>
            <a:r>
              <a:rPr lang="en-US" sz="2000" dirty="0"/>
              <a:t>Unexplained bruises and welts</a:t>
            </a:r>
          </a:p>
          <a:p>
            <a:pPr>
              <a:buFontTx/>
              <a:buChar char="-"/>
            </a:pPr>
            <a:r>
              <a:rPr lang="en-US" sz="2000" dirty="0"/>
              <a:t>Unexplained burns</a:t>
            </a:r>
          </a:p>
          <a:p>
            <a:pPr>
              <a:buFontTx/>
              <a:buChar char="-"/>
            </a:pPr>
            <a:r>
              <a:rPr lang="en-US" sz="2000" dirty="0"/>
              <a:t>Unexplained fractures</a:t>
            </a:r>
          </a:p>
          <a:p>
            <a:pPr>
              <a:buFontTx/>
              <a:buChar char="-"/>
            </a:pPr>
            <a:r>
              <a:rPr lang="en-US" sz="2000" dirty="0"/>
              <a:t>Unexplained lacerations or abrasions</a:t>
            </a:r>
          </a:p>
          <a:p>
            <a:pPr marL="0" indent="0">
              <a:buNone/>
            </a:pPr>
            <a:r>
              <a:rPr lang="en-US" sz="2000" b="1" i="1" u="sng" dirty="0"/>
              <a:t>Behavioral Indicators:</a:t>
            </a:r>
          </a:p>
          <a:p>
            <a:pPr>
              <a:buFontTx/>
              <a:buChar char="-"/>
            </a:pPr>
            <a:r>
              <a:rPr lang="en-US" sz="2000" dirty="0"/>
              <a:t>afraid to go home </a:t>
            </a:r>
          </a:p>
          <a:p>
            <a:pPr>
              <a:buFontTx/>
              <a:buChar char="-"/>
            </a:pPr>
            <a:r>
              <a:rPr lang="en-US" sz="2000" dirty="0"/>
              <a:t>aggressiveness, or withdrawal </a:t>
            </a:r>
          </a:p>
          <a:p>
            <a:pPr>
              <a:buFontTx/>
              <a:buChar char="-"/>
            </a:pPr>
            <a:r>
              <a:rPr lang="en-US" sz="2000" dirty="0"/>
              <a:t>behavioral extremes </a:t>
            </a:r>
          </a:p>
          <a:p>
            <a:pPr>
              <a:buFontTx/>
              <a:buChar char="-"/>
            </a:pPr>
            <a:r>
              <a:rPr lang="en-US" sz="2000" dirty="0"/>
              <a:t>frightened of parents </a:t>
            </a:r>
          </a:p>
          <a:p>
            <a:pPr>
              <a:buFontTx/>
              <a:buChar char="-"/>
            </a:pPr>
            <a:r>
              <a:rPr lang="en-US" sz="2000" dirty="0"/>
              <a:t>reports injury by parents </a:t>
            </a:r>
          </a:p>
          <a:p>
            <a:pPr>
              <a:buFontTx/>
              <a:buChar char="-"/>
            </a:pPr>
            <a:r>
              <a:rPr lang="en-US" sz="2000" dirty="0"/>
              <a:t>wary of adult contact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242C2-8BA8-4D21-AEBC-08B5DD397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046" y="1907512"/>
            <a:ext cx="4149969" cy="4286403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Non-accidental physical injury caused or allowed to be caused by the child’s caretaker. 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It may occur because of over-discipline or from punishment which is improper or inappropriate for the child’s age or condition. </a:t>
            </a:r>
          </a:p>
        </p:txBody>
      </p:sp>
    </p:spTree>
    <p:extLst>
      <p:ext uri="{BB962C8B-B14F-4D97-AF65-F5344CB8AC3E}">
        <p14:creationId xmlns:p14="http://schemas.microsoft.com/office/powerpoint/2010/main" val="218730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282B3-F9BF-527A-4BB5-7CE6A5583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F5804-D1CD-B4F1-4167-788D1AFF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44640"/>
            <a:ext cx="3932237" cy="1290375"/>
          </a:xfrm>
        </p:spPr>
        <p:txBody>
          <a:bodyPr/>
          <a:lstStyle/>
          <a:p>
            <a:r>
              <a:rPr lang="en-US" sz="2800" b="1" u="sng" dirty="0"/>
              <a:t>Neglect: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65541-27A3-D356-7686-D415E6BAD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180" y="993532"/>
            <a:ext cx="5655634" cy="4955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i="1" u="sng" dirty="0"/>
              <a:t>Physical Indicators: </a:t>
            </a:r>
          </a:p>
          <a:p>
            <a:pPr marL="0" indent="0">
              <a:buNone/>
            </a:pPr>
            <a:r>
              <a:rPr lang="en-US" sz="2000" dirty="0"/>
              <a:t>• consistent hunger, poor hygiene </a:t>
            </a:r>
          </a:p>
          <a:p>
            <a:pPr marL="0" indent="0">
              <a:buNone/>
            </a:pPr>
            <a:r>
              <a:rPr lang="en-US" sz="2000" dirty="0"/>
              <a:t>• inadequate or inappropriate dress </a:t>
            </a:r>
          </a:p>
          <a:p>
            <a:pPr marL="0" indent="0">
              <a:buNone/>
            </a:pPr>
            <a:r>
              <a:rPr lang="en-US" sz="2000" dirty="0"/>
              <a:t>• consistent lack of supervision, especially in dangerous activities or for long periods </a:t>
            </a:r>
          </a:p>
          <a:p>
            <a:pPr marL="0" indent="0">
              <a:buNone/>
            </a:pPr>
            <a:r>
              <a:rPr lang="en-US" sz="2000" dirty="0"/>
              <a:t>• unattended physical problems or needs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i="1" u="sng" dirty="0"/>
              <a:t>Behavioral Indicators: </a:t>
            </a:r>
          </a:p>
          <a:p>
            <a:pPr marL="0" indent="0">
              <a:buNone/>
            </a:pPr>
            <a:r>
              <a:rPr lang="en-US" sz="2000" dirty="0"/>
              <a:t>• begging, stealing food </a:t>
            </a:r>
          </a:p>
          <a:p>
            <a:pPr marL="0" indent="0">
              <a:buNone/>
            </a:pPr>
            <a:r>
              <a:rPr lang="en-US" sz="2000" dirty="0"/>
              <a:t>• extended stays at school (early arrival and late departures) </a:t>
            </a:r>
          </a:p>
          <a:p>
            <a:pPr marL="0" indent="0">
              <a:buNone/>
            </a:pPr>
            <a:r>
              <a:rPr lang="en-US" sz="2000" dirty="0"/>
              <a:t>• constant fatigue, or falling asleep in class </a:t>
            </a:r>
          </a:p>
          <a:p>
            <a:pPr marL="0" indent="0">
              <a:buNone/>
            </a:pPr>
            <a:r>
              <a:rPr lang="en-US" sz="2000" dirty="0"/>
              <a:t>• alcohol or drug abuse • delinquency (e.g., thefts, rule violations) • states there is no caretaker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CA98A-6F20-2B0F-3BBF-B292CBB17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126" y="1963613"/>
            <a:ext cx="4126723" cy="3985848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/>
              <a:t>Depriving a child of living conditions which provide the minimally needed physical and emotional requirements of life, growth, and development. 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Lack of food, inadequate housing or clothing, lack of needed medical attention, abandonment, lack of supervision or guidance, unmet educational needs.</a:t>
            </a:r>
          </a:p>
        </p:txBody>
      </p:sp>
    </p:spTree>
    <p:extLst>
      <p:ext uri="{BB962C8B-B14F-4D97-AF65-F5344CB8AC3E}">
        <p14:creationId xmlns:p14="http://schemas.microsoft.com/office/powerpoint/2010/main" val="940725828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Poise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Goudy Univers">
      <a:majorFont>
        <a:latin typeface="Goudy Old Style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iseVTI" id="{9843863B-6720-4231-BFE7-E604B355382A}" vid="{6C5B2780-C73E-445D-98DA-9D2BCD78971D}"/>
    </a:ext>
  </a:extLst>
</a:theme>
</file>

<file path=ppt/theme/theme3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1_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5.xml><?xml version="1.0" encoding="utf-8"?>
<a:theme xmlns:a="http://schemas.openxmlformats.org/drawingml/2006/main" name="Memo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16446</TotalTime>
  <Words>1509</Words>
  <Application>Microsoft Office PowerPoint</Application>
  <PresentationFormat>Widescreen</PresentationFormat>
  <Paragraphs>237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Aptos</vt:lpstr>
      <vt:lpstr>Arial</vt:lpstr>
      <vt:lpstr>Arial Nova</vt:lpstr>
      <vt:lpstr>Biome</vt:lpstr>
      <vt:lpstr>Calibri</vt:lpstr>
      <vt:lpstr>Century Gothic</vt:lpstr>
      <vt:lpstr>Elephant</vt:lpstr>
      <vt:lpstr>Google Sans</vt:lpstr>
      <vt:lpstr>Goudy Old Style</vt:lpstr>
      <vt:lpstr>Montserrat</vt:lpstr>
      <vt:lpstr>Univers Condensed</vt:lpstr>
      <vt:lpstr>Univers Light</vt:lpstr>
      <vt:lpstr>Wingdings 3</vt:lpstr>
      <vt:lpstr>Custom</vt:lpstr>
      <vt:lpstr>PoiseVTI</vt:lpstr>
      <vt:lpstr>Ion Boardroom</vt:lpstr>
      <vt:lpstr>1_Custom</vt:lpstr>
      <vt:lpstr>MemoVTI</vt:lpstr>
      <vt:lpstr>PowerPoint Presentation</vt:lpstr>
      <vt:lpstr>AGENDA</vt:lpstr>
      <vt:lpstr>Disclaimer</vt:lpstr>
      <vt:lpstr>PowerPoint Presentation</vt:lpstr>
      <vt:lpstr>Mandated Reporting</vt:lpstr>
      <vt:lpstr>Mandated Reporting</vt:lpstr>
      <vt:lpstr>Types of Abuse</vt:lpstr>
      <vt:lpstr>Physical Abuse:</vt:lpstr>
      <vt:lpstr>Neglect:</vt:lpstr>
      <vt:lpstr>Emotional Abuse:</vt:lpstr>
      <vt:lpstr>Sexual Abuse/ Sex Trafficking:</vt:lpstr>
      <vt:lpstr> Sex Trafficking </vt:lpstr>
      <vt:lpstr>Reporting Abuse and Neglect</vt:lpstr>
      <vt:lpstr>In School Resources</vt:lpstr>
      <vt:lpstr>Mental Health Trainings</vt:lpstr>
      <vt:lpstr>Required  School- Based  Mental Health  Trainings</vt:lpstr>
      <vt:lpstr>PowerPoint Presentation</vt:lpstr>
      <vt:lpstr>Suicide Prevention Facts</vt:lpstr>
      <vt:lpstr>PowerPoint Presentation</vt:lpstr>
      <vt:lpstr>Risk &amp; Protective Factors</vt:lpstr>
      <vt:lpstr>Suicide Intervention Protocol</vt:lpstr>
      <vt:lpstr>Bullying</vt:lpstr>
      <vt:lpstr>  Social- Emotional Learning   &amp;  Character Education</vt:lpstr>
      <vt:lpstr>SEL Morning Meetings</vt:lpstr>
      <vt:lpstr>Character Education</vt:lpstr>
      <vt:lpstr>PowerPoint Presentation</vt:lpstr>
      <vt:lpstr>PowerPoint Presentation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Dawn Moreland</dc:creator>
  <cp:lastModifiedBy>Dawn Moreland</cp:lastModifiedBy>
  <cp:revision>6</cp:revision>
  <dcterms:created xsi:type="dcterms:W3CDTF">2025-07-14T17:37:05Z</dcterms:created>
  <dcterms:modified xsi:type="dcterms:W3CDTF">2025-08-12T13:25:43Z</dcterms:modified>
</cp:coreProperties>
</file>